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33"/>
  </p:notesMasterIdLst>
  <p:sldIdLst>
    <p:sldId id="256" r:id="rId2"/>
    <p:sldId id="257" r:id="rId3"/>
    <p:sldId id="309" r:id="rId4"/>
    <p:sldId id="288" r:id="rId5"/>
    <p:sldId id="312" r:id="rId6"/>
    <p:sldId id="310" r:id="rId7"/>
    <p:sldId id="262" r:id="rId8"/>
    <p:sldId id="290" r:id="rId9"/>
    <p:sldId id="291" r:id="rId10"/>
    <p:sldId id="293" r:id="rId11"/>
    <p:sldId id="292" r:id="rId12"/>
    <p:sldId id="314" r:id="rId13"/>
    <p:sldId id="294" r:id="rId14"/>
    <p:sldId id="286" r:id="rId15"/>
    <p:sldId id="302" r:id="rId16"/>
    <p:sldId id="318" r:id="rId17"/>
    <p:sldId id="306" r:id="rId18"/>
    <p:sldId id="319" r:id="rId19"/>
    <p:sldId id="320" r:id="rId20"/>
    <p:sldId id="295" r:id="rId21"/>
    <p:sldId id="270" r:id="rId22"/>
    <p:sldId id="296" r:id="rId23"/>
    <p:sldId id="297" r:id="rId24"/>
    <p:sldId id="298" r:id="rId25"/>
    <p:sldId id="321" r:id="rId26"/>
    <p:sldId id="322" r:id="rId27"/>
    <p:sldId id="323" r:id="rId28"/>
    <p:sldId id="317" r:id="rId29"/>
    <p:sldId id="282" r:id="rId30"/>
    <p:sldId id="287" r:id="rId31"/>
    <p:sldId id="284" r:id="rId3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4F8"/>
    <a:srgbClr val="9BD99F"/>
    <a:srgbClr val="F8E8E4"/>
    <a:srgbClr val="E9D1DA"/>
    <a:srgbClr val="7195C1"/>
    <a:srgbClr val="ABC3ED"/>
    <a:srgbClr val="DCE4F4"/>
    <a:srgbClr val="D3DDF1"/>
    <a:srgbClr val="C4D901"/>
    <a:srgbClr val="CBD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9274" autoAdjust="0"/>
  </p:normalViewPr>
  <p:slideViewPr>
    <p:cSldViewPr>
      <p:cViewPr varScale="1">
        <p:scale>
          <a:sx n="114" d="100"/>
          <a:sy n="114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359"/>
      <c:rAngAx val="0"/>
      <c:perspective val="10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98956612836518E-2"/>
          <c:y val="2.2722230571598286E-2"/>
          <c:w val="0.87619687054397766"/>
          <c:h val="0.891667203412270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8.2668723693759879E-3"/>
                  <c:y val="-4.5594749912331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58-408B-9F30-B3A1F9556285}"/>
                </c:ext>
              </c:extLst>
            </c:dLbl>
            <c:dLbl>
              <c:idx val="1"/>
              <c:layout>
                <c:manualLayout>
                  <c:x val="-2.4397728745792546E-2"/>
                  <c:y val="-1.415129785087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58-408B-9F30-B3A1F9556285}"/>
                </c:ext>
              </c:extLst>
            </c:dLbl>
            <c:dLbl>
              <c:idx val="2"/>
              <c:layout>
                <c:manualLayout>
                  <c:x val="-5.6961910901155995E-2"/>
                  <c:y val="-9.3756932964052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58-408B-9F30-B3A1F95562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277218.5</c:v>
                </c:pt>
                <c:pt idx="1">
                  <c:v>268799.7</c:v>
                </c:pt>
                <c:pt idx="2">
                  <c:v>274247.7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51-4360-BA50-BC7AFDA5E8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accent2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4.0450212037224022E-2"/>
                  <c:y val="-3.06392282313874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58-408B-9F30-B3A1F9556285}"/>
                </c:ext>
              </c:extLst>
            </c:dLbl>
            <c:dLbl>
              <c:idx val="1"/>
              <c:layout>
                <c:manualLayout>
                  <c:x val="4.5623166334361843E-2"/>
                  <c:y val="-1.261352169525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58-408B-9F30-B3A1F9556285}"/>
                </c:ext>
              </c:extLst>
            </c:dLbl>
            <c:dLbl>
              <c:idx val="2"/>
              <c:layout>
                <c:manualLayout>
                  <c:x val="4.0784427499495152E-2"/>
                  <c:y val="-7.996793839591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58-408B-9F30-B3A1F95562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263508.3</c:v>
                </c:pt>
                <c:pt idx="1">
                  <c:v>268799.7</c:v>
                </c:pt>
                <c:pt idx="2">
                  <c:v>274247.7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51-4360-BA50-BC7AFDA5E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679488"/>
        <c:axId val="44294144"/>
        <c:axId val="0"/>
      </c:bar3DChart>
      <c:catAx>
        <c:axId val="10367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294144"/>
        <c:crosses val="autoZero"/>
        <c:auto val="1"/>
        <c:lblAlgn val="ctr"/>
        <c:lblOffset val="100"/>
        <c:noMultiLvlLbl val="0"/>
      </c:catAx>
      <c:valAx>
        <c:axId val="4429414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36794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855123329032922"/>
          <c:y val="0.38578715531986457"/>
          <c:w val="0.14160186649194575"/>
          <c:h val="0.12689668004952373"/>
        </c:manualLayout>
      </c:layout>
      <c:overlay val="0"/>
      <c:txPr>
        <a:bodyPr/>
        <a:lstStyle/>
        <a:p>
          <a:pPr>
            <a:defRPr sz="2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361111111111112"/>
          <c:y val="4.3295429945778438E-2"/>
          <c:w val="0.57905905511811029"/>
          <c:h val="0.78960488552918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0A4-47BF-A4EA-E41CF2A395AE}"/>
              </c:ext>
            </c:extLst>
          </c:dPt>
          <c:dPt>
            <c:idx val="1"/>
            <c:bubble3D val="0"/>
            <c:explosion val="28"/>
            <c:extLst>
              <c:ext xmlns:c16="http://schemas.microsoft.com/office/drawing/2014/chart" uri="{C3380CC4-5D6E-409C-BE32-E72D297353CC}">
                <c16:uniqueId val="{00000002-B0A4-47BF-A4EA-E41CF2A395AE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4-B0A4-47BF-A4EA-E41CF2A395A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B0A4-47BF-A4EA-E41CF2A395AE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B0A4-47BF-A4EA-E41CF2A395AE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B0A4-47BF-A4EA-E41CF2A395AE}"/>
              </c:ext>
            </c:extLst>
          </c:dPt>
          <c:dLbls>
            <c:dLbl>
              <c:idx val="0"/>
              <c:layout>
                <c:manualLayout>
                  <c:x val="9.2850284339457564E-2"/>
                  <c:y val="2.63683734477216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A4-47BF-A4EA-E41CF2A395AE}"/>
                </c:ext>
              </c:extLst>
            </c:dLbl>
            <c:dLbl>
              <c:idx val="1"/>
              <c:layout>
                <c:manualLayout>
                  <c:x val="2.8031496062992127E-3"/>
                  <c:y val="1.61253007552525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A4-47BF-A4EA-E41CF2A395AE}"/>
                </c:ext>
              </c:extLst>
            </c:dLbl>
            <c:dLbl>
              <c:idx val="2"/>
              <c:layout>
                <c:manualLayout>
                  <c:x val="1.2146762904635903E-3"/>
                  <c:y val="-1.2913009191988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A4-47BF-A4EA-E41CF2A395AE}"/>
                </c:ext>
              </c:extLst>
            </c:dLbl>
            <c:dLbl>
              <c:idx val="3"/>
              <c:layout>
                <c:manualLayout>
                  <c:x val="1.8674759405074366E-2"/>
                  <c:y val="6.189665904631939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A4-47BF-A4EA-E41CF2A395AE}"/>
                </c:ext>
              </c:extLst>
            </c:dLbl>
            <c:dLbl>
              <c:idx val="4"/>
              <c:layout>
                <c:manualLayout>
                  <c:x val="-7.1829286964129491E-2"/>
                  <c:y val="-2.72934762278802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A4-47BF-A4EA-E41CF2A395AE}"/>
                </c:ext>
              </c:extLst>
            </c:dLbl>
            <c:dLbl>
              <c:idx val="5"/>
              <c:layout>
                <c:manualLayout>
                  <c:x val="-3.754461942257218E-2"/>
                  <c:y val="-9.89329320385361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A4-47BF-A4EA-E41CF2A395A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содержание ОДХ</c:v>
                </c:pt>
                <c:pt idx="1">
                  <c:v>ремонт ОДХ</c:v>
                </c:pt>
                <c:pt idx="2">
                  <c:v>разметка ОДХ</c:v>
                </c:pt>
                <c:pt idx="3">
                  <c:v>благоустройство территории жил. застройки, улиц и общественных пространств, мест массового отдыха</c:v>
                </c:pt>
                <c:pt idx="4">
                  <c:v>содержание дворовых территорий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26.3</c:v>
                </c:pt>
                <c:pt idx="1">
                  <c:v>16.899999999999999</c:v>
                </c:pt>
                <c:pt idx="2">
                  <c:v>1.1100000000000001</c:v>
                </c:pt>
                <c:pt idx="3">
                  <c:v>12.5</c:v>
                </c:pt>
                <c:pt idx="4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0A4-47BF-A4EA-E41CF2A39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"/>
          <c:y val="0.43131669708245512"/>
          <c:w val="0.30177493438320208"/>
          <c:h val="0.5686833029175448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67805906870561E-2"/>
          <c:y val="2.2677016294557286E-2"/>
          <c:w val="0.96698653106644061"/>
          <c:h val="0.951471531172712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 cmpd="sng"/>
          </c:spPr>
          <c:explosion val="16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1-0D21-4808-81BA-2004EBA43B72}"/>
              </c:ext>
            </c:extLst>
          </c:dPt>
          <c:dPt>
            <c:idx val="1"/>
            <c:bubble3D val="0"/>
            <c:explosion val="20"/>
            <c:spPr>
              <a:solidFill>
                <a:srgbClr val="7195C1"/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3-0D21-4808-81BA-2004EBA43B72}"/>
              </c:ext>
            </c:extLst>
          </c:dPt>
          <c:dPt>
            <c:idx val="2"/>
            <c:bubble3D val="0"/>
            <c:explosion val="51"/>
            <c:spPr>
              <a:solidFill>
                <a:srgbClr val="9BD99F"/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5-0D21-4808-81BA-2004EBA43B72}"/>
              </c:ext>
            </c:extLst>
          </c:dPt>
          <c:dPt>
            <c:idx val="3"/>
            <c:bubble3D val="0"/>
            <c:explosion val="1"/>
            <c:spPr>
              <a:solidFill>
                <a:schemeClr val="bg2">
                  <a:lumMod val="9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7-0D21-4808-81BA-2004EBA43B72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9-0D21-4808-81BA-2004EBA43B72}"/>
              </c:ext>
            </c:extLst>
          </c:dPt>
          <c:dLbls>
            <c:dLbl>
              <c:idx val="0"/>
              <c:layout>
                <c:manualLayout>
                  <c:x val="-6.528710071640785E-2"/>
                  <c:y val="3.21005831843425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21-4808-81BA-2004EBA43B72}"/>
                </c:ext>
              </c:extLst>
            </c:dLbl>
            <c:dLbl>
              <c:idx val="1"/>
              <c:layout>
                <c:manualLayout>
                  <c:x val="-7.8733187351942971E-2"/>
                  <c:y val="-0.156474058644121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21-4808-81BA-2004EBA43B72}"/>
                </c:ext>
              </c:extLst>
            </c:dLbl>
            <c:dLbl>
              <c:idx val="2"/>
              <c:layout>
                <c:manualLayout>
                  <c:x val="2.8681848970186108E-2"/>
                  <c:y val="-5.33683221321680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21-4808-81BA-2004EBA43B72}"/>
                </c:ext>
              </c:extLst>
            </c:dLbl>
            <c:dLbl>
              <c:idx val="3"/>
              <c:layout>
                <c:manualLayout>
                  <c:x val="-3.9825324067935104E-2"/>
                  <c:y val="-0.40125669610294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181800140486182"/>
                      <c:h val="8.57406509002208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D21-4808-81BA-2004EBA43B72}"/>
                </c:ext>
              </c:extLst>
            </c:dLbl>
            <c:dLbl>
              <c:idx val="4"/>
              <c:layout>
                <c:manualLayout>
                  <c:x val="0.20852700954374251"/>
                  <c:y val="7.33044737940229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21-4808-81BA-2004EBA43B72}"/>
                </c:ext>
              </c:extLst>
            </c:dLbl>
            <c:dLbl>
              <c:idx val="5"/>
              <c:layout>
                <c:manualLayout>
                  <c:x val="0.11623394891607025"/>
                  <c:y val="7.0482017634625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9F-46E5-9E23-D95FAF94895A}"/>
                </c:ext>
              </c:extLst>
            </c:dLbl>
            <c:dLbl>
              <c:idx val="6"/>
              <c:layout>
                <c:manualLayout>
                  <c:x val="1.5636927438169967E-2"/>
                  <c:y val="3.93573098204986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712612577097167"/>
                      <c:h val="0.125379544783740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49F-46E5-9E23-D95FAF94895A}"/>
                </c:ext>
              </c:extLst>
            </c:dLbl>
            <c:dLbl>
              <c:idx val="7"/>
              <c:layout>
                <c:manualLayout>
                  <c:x val="-9.3482556597654018E-2"/>
                  <c:y val="-0.134826266025695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757004598055414"/>
                      <c:h val="0.136581840881256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B210-40B7-A091-296EEBA2C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Общегосударственные вопросы</c:v>
                </c:pt>
                <c:pt idx="4">
                  <c:v>Физческая культура и спорт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Другие отрасли</c:v>
                </c:pt>
                <c:pt idx="9">
                  <c:v>В диаграмму числовыми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#,##0.0">
                  <c:v>0.6</c:v>
                </c:pt>
                <c:pt idx="2" formatCode="#,##0.0">
                  <c:v>51.9</c:v>
                </c:pt>
                <c:pt idx="3" formatCode="#,##0.0">
                  <c:v>36.6</c:v>
                </c:pt>
                <c:pt idx="4" formatCode="#,##0.0">
                  <c:v>5.3</c:v>
                </c:pt>
                <c:pt idx="5" formatCode="#,##0.0">
                  <c:v>0.1</c:v>
                </c:pt>
                <c:pt idx="6" formatCode="#,##0.0">
                  <c:v>2.2000000000000002</c:v>
                </c:pt>
                <c:pt idx="7" formatCode="#,##0.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21-4808-81BA-2004EBA43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  <c:spPr>
        <a:ln>
          <a:solidFill>
            <a:schemeClr val="bg1"/>
          </a:solidFill>
        </a:ln>
      </c:spPr>
    </c:sideWall>
    <c:backWall>
      <c:thickness val="0"/>
      <c:spPr>
        <a:ln>
          <a:solidFill>
            <a:schemeClr val="bg1"/>
          </a:solidFill>
        </a:ln>
      </c:spPr>
    </c:backWall>
    <c:plotArea>
      <c:layout>
        <c:manualLayout>
          <c:layoutTarget val="inner"/>
          <c:xMode val="edge"/>
          <c:yMode val="edge"/>
          <c:x val="2.3911854768153981E-2"/>
          <c:y val="0.15235825371983266"/>
          <c:w val="0.95273414260717415"/>
          <c:h val="0.6745378074683487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сфера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74-433E-88B0-9F355C45F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635584"/>
        <c:axId val="138949696"/>
        <c:axId val="0"/>
      </c:bar3DChart>
      <c:catAx>
        <c:axId val="14963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8949696"/>
        <c:crosses val="autoZero"/>
        <c:auto val="1"/>
        <c:lblAlgn val="ctr"/>
        <c:lblOffset val="100"/>
        <c:noMultiLvlLbl val="0"/>
      </c:catAx>
      <c:valAx>
        <c:axId val="1389496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496355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424759405074368"/>
          <c:y val="0.24238801972005158"/>
          <c:w val="0.15297462817147855"/>
          <c:h val="0.50453113750749046"/>
        </c:manualLayout>
      </c:layout>
      <c:overlay val="0"/>
      <c:txPr>
        <a:bodyPr/>
        <a:lstStyle/>
        <a:p>
          <a:pPr>
            <a:defRPr sz="1600" b="1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marker>
              <c:spPr>
                <a:solidFill>
                  <a:schemeClr val="tx2">
                    <a:lumMod val="20000"/>
                    <a:lumOff val="80000"/>
                  </a:schemeClr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57D-4CE1-94E1-4E3ACD1D90C6}"/>
              </c:ext>
            </c:extLst>
          </c:dPt>
          <c:dLbls>
            <c:dLbl>
              <c:idx val="0"/>
              <c:layout>
                <c:manualLayout>
                  <c:x val="-0.14286120951997899"/>
                  <c:y val="-5.5888834907022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D-4CE1-94E1-4E3ACD1D90C6}"/>
                </c:ext>
              </c:extLst>
            </c:dLbl>
            <c:dLbl>
              <c:idx val="1"/>
              <c:layout>
                <c:manualLayout>
                  <c:x val="-0.16618548862528168"/>
                  <c:y val="-4.4711067925617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3 588,3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7D-4CE1-94E1-4E3ACD1D90C6}"/>
                </c:ext>
              </c:extLst>
            </c:dLbl>
            <c:dLbl>
              <c:idx val="2"/>
              <c:layout>
                <c:manualLayout>
                  <c:x val="-8.7466046644885095E-2"/>
                  <c:y val="-7.24704413891491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4 733,5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7D-4CE1-94E1-4E3ACD1D90C6}"/>
                </c:ext>
              </c:extLst>
            </c:dLbl>
            <c:dLbl>
              <c:idx val="3"/>
              <c:layout>
                <c:manualLayout>
                  <c:x val="-9.6212651309373606E-2"/>
                  <c:y val="9.27905583048957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1 050,3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7D-4CE1-94E1-4E3ACD1D90C6}"/>
                </c:ext>
              </c:extLst>
            </c:dLbl>
            <c:dLbl>
              <c:idx val="4"/>
              <c:layout>
                <c:manualLayout>
                  <c:x val="-5.831069776325673E-2"/>
                  <c:y val="-9.47024510787418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1 050,3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7D-4CE1-94E1-4E3ACD1D9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1743.3</c:v>
                </c:pt>
                <c:pt idx="1">
                  <c:v>3588.3</c:v>
                </c:pt>
                <c:pt idx="2">
                  <c:v>4733.5</c:v>
                </c:pt>
                <c:pt idx="3">
                  <c:v>1050.3</c:v>
                </c:pt>
                <c:pt idx="4">
                  <c:v>1050.3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57D-4CE1-94E1-4E3ACD1D9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255552"/>
        <c:axId val="138964928"/>
      </c:lineChart>
      <c:catAx>
        <c:axId val="151255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8964928"/>
        <c:crosses val="autoZero"/>
        <c:auto val="1"/>
        <c:lblAlgn val="ctr"/>
        <c:lblOffset val="100"/>
        <c:noMultiLvlLbl val="0"/>
      </c:catAx>
      <c:valAx>
        <c:axId val="138964928"/>
        <c:scaling>
          <c:orientation val="minMax"/>
        </c:scaling>
        <c:delete val="1"/>
        <c:axPos val="l"/>
        <c:majorGridlines>
          <c:spPr>
            <a:ln w="0">
              <a:solidFill>
                <a:schemeClr val="bg1"/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151255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02257176597051E-2"/>
          <c:y val="0.31330700487013402"/>
          <c:w val="0.94969256320463236"/>
          <c:h val="0.5181194696270908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млн.рублей</c:v>
                </c:pt>
              </c:strCache>
            </c:strRef>
          </c:tx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6388539313075942E-2"/>
                  <c:y val="6.51291037505736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8 980,2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73-49B1-B99B-28082F190899}"/>
                </c:ext>
              </c:extLst>
            </c:dLbl>
            <c:dLbl>
              <c:idx val="1"/>
              <c:layout>
                <c:manualLayout>
                  <c:x val="-0.12019019001047457"/>
                  <c:y val="-7.25425990987274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8 778,0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73-49B1-B99B-28082F190899}"/>
                </c:ext>
              </c:extLst>
            </c:dLbl>
            <c:dLbl>
              <c:idx val="2"/>
              <c:layout>
                <c:manualLayout>
                  <c:x val="-7.2530292995222137E-2"/>
                  <c:y val="8.63309404589744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6 733,0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73-49B1-B99B-28082F190899}"/>
                </c:ext>
              </c:extLst>
            </c:dLbl>
            <c:dLbl>
              <c:idx val="3"/>
              <c:layout>
                <c:manualLayout>
                  <c:x val="-5.1499423203456365E-2"/>
                  <c:y val="-6.51294520510478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6 233,0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73-49B1-B99B-28082F190899}"/>
                </c:ext>
              </c:extLst>
            </c:dLbl>
            <c:dLbl>
              <c:idx val="4"/>
              <c:layout>
                <c:manualLayout>
                  <c:x val="-7.4426241361679017E-3"/>
                  <c:y val="6.94715265322430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6 233,0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73-49B1-B99B-28082F1908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8980.2000000000007</c:v>
                </c:pt>
                <c:pt idx="1">
                  <c:v>8778</c:v>
                </c:pt>
                <c:pt idx="2">
                  <c:v>6733</c:v>
                </c:pt>
                <c:pt idx="3">
                  <c:v>6233</c:v>
                </c:pt>
                <c:pt idx="4">
                  <c:v>6233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73-49B1-B99B-28082F190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717376"/>
        <c:axId val="138968384"/>
      </c:lineChart>
      <c:catAx>
        <c:axId val="15171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8968384"/>
        <c:crosses val="autoZero"/>
        <c:auto val="1"/>
        <c:lblAlgn val="ctr"/>
        <c:lblOffset val="100"/>
        <c:noMultiLvlLbl val="0"/>
      </c:catAx>
      <c:valAx>
        <c:axId val="1389683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51717376"/>
        <c:crosses val="autoZero"/>
        <c:crossBetween val="between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02257176597051E-2"/>
          <c:y val="0.19186132974217457"/>
          <c:w val="0.94969256320463236"/>
          <c:h val="0.6166487773759904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spPr>
            <a:ln>
              <a:solidFill>
                <a:srgbClr val="7195C1"/>
              </a:solidFill>
            </a:ln>
          </c:spPr>
          <c:marker>
            <c:spPr>
              <a:solidFill>
                <a:srgbClr val="7195C1"/>
              </a:solidFill>
              <a:ln>
                <a:solidFill>
                  <a:srgbClr val="7195C1"/>
                </a:solidFill>
              </a:ln>
            </c:spPr>
          </c:marker>
          <c:dLbls>
            <c:dLbl>
              <c:idx val="0"/>
              <c:layout>
                <c:manualLayout>
                  <c:x val="-6.9603669520072034E-2"/>
                  <c:y val="-6.70044809246618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13 955,6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37-4F48-8164-88ACEBBFC8E8}"/>
                </c:ext>
              </c:extLst>
            </c:dLbl>
            <c:dLbl>
              <c:idx val="1"/>
              <c:layout>
                <c:manualLayout>
                  <c:x val="-9.7482308906103751E-2"/>
                  <c:y val="3.76900205201222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16 034,8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37-4F48-8164-88ACEBBFC8E8}"/>
                </c:ext>
              </c:extLst>
            </c:dLbl>
            <c:dLbl>
              <c:idx val="2"/>
              <c:layout>
                <c:manualLayout>
                  <c:x val="-3.7121957077371696E-2"/>
                  <c:y val="-7.11922609824531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11 770,0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37-4F48-8164-88ACEBBFC8E8}"/>
                </c:ext>
              </c:extLst>
            </c:dLbl>
            <c:dLbl>
              <c:idx val="3"/>
              <c:layout>
                <c:manualLayout>
                  <c:x val="-8.022152124079332E-2"/>
                  <c:y val="-7.95678210980359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9 455,0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37-4F48-8164-88ACEBBFC8E8}"/>
                </c:ext>
              </c:extLst>
            </c:dLbl>
            <c:dLbl>
              <c:idx val="4"/>
              <c:layout>
                <c:manualLayout>
                  <c:x val="-4.0215453500485956E-2"/>
                  <c:y val="-5.8628920809079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8 683,5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37-4F48-8164-88ACEBBFC8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13955.6</c:v>
                </c:pt>
                <c:pt idx="1">
                  <c:v>16034.8</c:v>
                </c:pt>
                <c:pt idx="2">
                  <c:v>11770</c:v>
                </c:pt>
                <c:pt idx="3">
                  <c:v>9455</c:v>
                </c:pt>
                <c:pt idx="4">
                  <c:v>8685.5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3D-4353-ABD6-F7E274D7F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721984"/>
        <c:axId val="151914752"/>
      </c:lineChart>
      <c:catAx>
        <c:axId val="15172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914752"/>
        <c:crosses val="autoZero"/>
        <c:auto val="1"/>
        <c:lblAlgn val="ctr"/>
        <c:lblOffset val="100"/>
        <c:noMultiLvlLbl val="0"/>
      </c:catAx>
      <c:valAx>
        <c:axId val="1519147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51721984"/>
        <c:crosses val="autoZero"/>
        <c:crossBetween val="between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53316901835585E-2"/>
          <c:y val="0.52673171641897343"/>
          <c:w val="0.95754145093433463"/>
          <c:h val="0.325753335099518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6388539313075942E-2"/>
                  <c:y val="6.51291037505736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1 891,4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5C-4241-AE6A-89647ACD522F}"/>
                </c:ext>
              </c:extLst>
            </c:dLbl>
            <c:dLbl>
              <c:idx val="1"/>
              <c:layout>
                <c:manualLayout>
                  <c:x val="-4.1760265550648164E-2"/>
                  <c:y val="-9.51539572526129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2 116,6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634371605489663E-2"/>
                      <c:h val="9.67769962881617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45C-4241-AE6A-89647ACD522F}"/>
                </c:ext>
              </c:extLst>
            </c:dLbl>
            <c:dLbl>
              <c:idx val="2"/>
              <c:layout>
                <c:manualLayout>
                  <c:x val="-7.2530292995222137E-2"/>
                  <c:y val="8.63309404589744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2 669,0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5C-4241-AE6A-89647ACD522F}"/>
                </c:ext>
              </c:extLst>
            </c:dLbl>
            <c:dLbl>
              <c:idx val="3"/>
              <c:layout>
                <c:manualLayout>
                  <c:x val="-5.1499423203456365E-2"/>
                  <c:y val="-6.51294520510478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1 100,0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5C-4241-AE6A-89647ACD522F}"/>
                </c:ext>
              </c:extLst>
            </c:dLbl>
            <c:dLbl>
              <c:idx val="4"/>
              <c:layout>
                <c:manualLayout>
                  <c:x val="-4.9458697941651746E-2"/>
                  <c:y val="7.3993915206002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1 100,0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5C-4241-AE6A-89647ACD52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1891.4</c:v>
                </c:pt>
                <c:pt idx="1">
                  <c:v>2116.6</c:v>
                </c:pt>
                <c:pt idx="2">
                  <c:v>2669</c:v>
                </c:pt>
                <c:pt idx="3">
                  <c:v>1100</c:v>
                </c:pt>
                <c:pt idx="4">
                  <c:v>1100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45C-4241-AE6A-89647ACD52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395584"/>
        <c:axId val="151917632"/>
      </c:lineChart>
      <c:catAx>
        <c:axId val="15539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917632"/>
        <c:crosses val="autoZero"/>
        <c:auto val="1"/>
        <c:lblAlgn val="ctr"/>
        <c:lblOffset val="100"/>
        <c:noMultiLvlLbl val="0"/>
      </c:catAx>
      <c:valAx>
        <c:axId val="1519176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55395584"/>
        <c:crosses val="autoZero"/>
        <c:crossBetween val="between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19471995773128E-2"/>
          <c:y val="0.26003580011577659"/>
          <c:w val="0.9659446653332292"/>
          <c:h val="0.597090787590765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5.3419091287778483E-2"/>
                  <c:y val="-5.693302596007850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6 337,4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2D-4868-AA00-693413FC9E4A}"/>
                </c:ext>
              </c:extLst>
            </c:dLbl>
            <c:dLbl>
              <c:idx val="1"/>
              <c:layout>
                <c:manualLayout>
                  <c:x val="-9.1336110654297378E-2"/>
                  <c:y val="-6.03368631555558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8 383,4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2D-4868-AA00-693413FC9E4A}"/>
                </c:ext>
              </c:extLst>
            </c:dLbl>
            <c:dLbl>
              <c:idx val="2"/>
              <c:layout>
                <c:manualLayout>
                  <c:x val="-3.6299356007890457E-2"/>
                  <c:y val="-6.83822167907269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6 123,0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2D-4868-AA00-693413FC9E4A}"/>
                </c:ext>
              </c:extLst>
            </c:dLbl>
            <c:dLbl>
              <c:idx val="3"/>
              <c:layout>
                <c:manualLayout>
                  <c:x val="-6.3935277458008158E-2"/>
                  <c:y val="-6.03368631555558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2 700,0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2D-4868-AA00-693413FC9E4A}"/>
                </c:ext>
              </c:extLst>
            </c:dLbl>
            <c:dLbl>
              <c:idx val="4"/>
              <c:layout>
                <c:manualLayout>
                  <c:x val="-3.6534444261718951E-2"/>
                  <c:y val="-6.49781603213678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2 000,0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2D-4868-AA00-693413FC9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6337.4</c:v>
                </c:pt>
                <c:pt idx="1">
                  <c:v>8383.4</c:v>
                </c:pt>
                <c:pt idx="2">
                  <c:v>6123</c:v>
                </c:pt>
                <c:pt idx="3">
                  <c:v>2700</c:v>
                </c:pt>
                <c:pt idx="4">
                  <c:v>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90-479D-8762-D2D01F488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168256"/>
        <c:axId val="151919936"/>
      </c:lineChart>
      <c:catAx>
        <c:axId val="15516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919936"/>
        <c:crosses val="autoZero"/>
        <c:auto val="1"/>
        <c:lblAlgn val="ctr"/>
        <c:lblOffset val="100"/>
        <c:noMultiLvlLbl val="0"/>
      </c:catAx>
      <c:valAx>
        <c:axId val="1519199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55168256"/>
        <c:crosses val="autoZero"/>
        <c:crossBetween val="between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007293096466287E-5"/>
          <c:y val="0.26642434466345843"/>
          <c:w val="0.9659446653332292"/>
          <c:h val="0.597090787590765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rgbClr val="E9D1DA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5.1694484420403718E-2"/>
                  <c:y val="-7.426075465299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6F-48CA-9C74-41708ED865A1}"/>
                </c:ext>
              </c:extLst>
            </c:dLbl>
            <c:dLbl>
              <c:idx val="1"/>
              <c:layout>
                <c:manualLayout>
                  <c:x val="-1.88746078220546E-2"/>
                  <c:y val="-8.818464615042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6F-48CA-9C74-41708ED865A1}"/>
                </c:ext>
              </c:extLst>
            </c:dLbl>
            <c:dLbl>
              <c:idx val="2"/>
              <c:layout>
                <c:manualLayout>
                  <c:x val="-1.8814395756482999E-2"/>
                  <c:y val="-9.746724048205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6F-48CA-9C74-41708ED865A1}"/>
                </c:ext>
              </c:extLst>
            </c:dLbl>
            <c:dLbl>
              <c:idx val="3"/>
              <c:layout>
                <c:manualLayout>
                  <c:x val="-2.1615469869154549E-2"/>
                  <c:y val="-8.818464615042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6F-48CA-9C74-41708ED865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90-479D-8762-D2D01F488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57344"/>
        <c:axId val="151918208"/>
      </c:lineChart>
      <c:catAx>
        <c:axId val="15525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918208"/>
        <c:crosses val="autoZero"/>
        <c:auto val="1"/>
        <c:lblAlgn val="ctr"/>
        <c:lblOffset val="100"/>
        <c:noMultiLvlLbl val="0"/>
      </c:catAx>
      <c:valAx>
        <c:axId val="1519182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55257344"/>
        <c:crosses val="autoZero"/>
        <c:crossBetween val="between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252527179095937E-4"/>
          <c:y val="7.3280931753636078E-2"/>
          <c:w val="0.83259735129583012"/>
          <c:h val="0.77641355173699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3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254 323,9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65-4AAD-8BEA-7743B2FC581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154 032,2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65-4AAD-8BEA-7743B2FC581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139 531,5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65-4AAD-8BEA-7743B2FC581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144 822,9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65-4AAD-8BEA-7743B2FC581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150 270,9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65-4AAD-8BEA-7743B2FC58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(факт)</c:v>
                </c:pt>
                <c:pt idx="1">
                  <c:v>2023 год (ожидаемое исполнение)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254323.9</c:v>
                </c:pt>
                <c:pt idx="1">
                  <c:v>154032.20000000001</c:v>
                </c:pt>
                <c:pt idx="2" formatCode="0.0">
                  <c:v>139531.5</c:v>
                </c:pt>
                <c:pt idx="3" formatCode="0.0">
                  <c:v>144822.9</c:v>
                </c:pt>
                <c:pt idx="4" formatCode="0.0">
                  <c:v>150270.9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5C-4016-8575-09469073EC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3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D6DBB27-2778-4E72-B4F5-5A4CF8C774F7}" type="VALUE">
                      <a:rPr lang="en-US" b="0" dirty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565-4AAD-8BEA-7743B2FC581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(факт)</c:v>
                </c:pt>
                <c:pt idx="1">
                  <c:v>2023 год (ожидаемое исполнение)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119459.5</c:v>
                </c:pt>
                <c:pt idx="1">
                  <c:v>169085.2</c:v>
                </c:pt>
                <c:pt idx="2">
                  <c:v>123976.8</c:v>
                </c:pt>
                <c:pt idx="3" formatCode="0.0">
                  <c:v>123976.8</c:v>
                </c:pt>
                <c:pt idx="4" formatCode="0.0">
                  <c:v>123976.8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5C-4016-8575-09469073ECA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6370176"/>
        <c:axId val="44296448"/>
      </c:barChart>
      <c:catAx>
        <c:axId val="136370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96448"/>
        <c:crosses val="autoZero"/>
        <c:auto val="1"/>
        <c:lblAlgn val="ctr"/>
        <c:lblOffset val="100"/>
        <c:noMultiLvlLbl val="0"/>
      </c:catAx>
      <c:valAx>
        <c:axId val="4429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370176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65000"/>
        <a:lumOff val="35000"/>
      </a:schemeClr>
    </a:solidFill>
    <a:ln>
      <a:solidFill>
        <a:schemeClr val="tx2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53725014492138E-2"/>
          <c:y val="0.24928673048673605"/>
          <c:w val="0.87189076690211909"/>
          <c:h val="0.662189154908713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всего в 2024 году - 133 988,0 (тыс. руб.)</c:v>
                </c:pt>
              </c:strCache>
            </c:strRef>
          </c:tx>
          <c:spPr>
            <a:ln w="38100" cmpd="sng"/>
          </c:spPr>
          <c:explosion val="21"/>
          <c:dPt>
            <c:idx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1-79F7-42F8-89D7-C5D3D670D49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8-79F7-42F8-89D7-C5D3D670D49F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3-79F7-42F8-89D7-C5D3D670D49F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5-79F7-42F8-89D7-C5D3D670D49F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7-79F7-42F8-89D7-C5D3D670D49F}"/>
              </c:ext>
            </c:extLst>
          </c:dPt>
          <c:dLbls>
            <c:dLbl>
              <c:idx val="0"/>
              <c:layout>
                <c:manualLayout>
                  <c:x val="0.33974493848895376"/>
                  <c:y val="-7.829938087687227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F7-42F8-89D7-C5D3D670D49F}"/>
                </c:ext>
              </c:extLst>
            </c:dLbl>
            <c:dLbl>
              <c:idx val="1"/>
              <c:layout>
                <c:manualLayout>
                  <c:x val="0.35957621250831956"/>
                  <c:y val="-3.42940290584996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F7-42F8-89D7-C5D3D670D49F}"/>
                </c:ext>
              </c:extLst>
            </c:dLbl>
            <c:dLbl>
              <c:idx val="2"/>
              <c:layout>
                <c:manualLayout>
                  <c:x val="-1.6503317087833168E-2"/>
                  <c:y val="4.63193483552331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физических лиц 10,4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271096785967323"/>
                      <c:h val="0.28742850121030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9F7-42F8-89D7-C5D3D670D49F}"/>
                </c:ext>
              </c:extLst>
            </c:dLbl>
            <c:dLbl>
              <c:idx val="3"/>
              <c:layout>
                <c:manualLayout>
                  <c:x val="-0.13959625995663094"/>
                  <c:y val="-6.68065501139604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25,1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F7-42F8-89D7-C5D3D670D49F}"/>
                </c:ext>
              </c:extLst>
            </c:dLbl>
            <c:dLbl>
              <c:idx val="4"/>
              <c:layout>
                <c:manualLayout>
                  <c:x val="-1.5767573051076712E-2"/>
                  <c:y val="-0.392837909985310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F7-42F8-89D7-C5D3D670D49F}"/>
                </c:ext>
              </c:extLst>
            </c:dLbl>
            <c:dLbl>
              <c:idx val="5"/>
              <c:layout>
                <c:manualLayout>
                  <c:x val="-9.23746564828134E-2"/>
                  <c:y val="-0.20263682121739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66-47BB-93BE-50878C7979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62.8</c:v>
                </c:pt>
                <c:pt idx="1">
                  <c:v>1.7</c:v>
                </c:pt>
                <c:pt idx="2" formatCode="General">
                  <c:v>10.4</c:v>
                </c:pt>
                <c:pt idx="3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9F7-42F8-89D7-C5D3D670D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63521979739864"/>
          <c:y val="0.18274864175767264"/>
          <c:w val="0.87938382919213209"/>
          <c:h val="0.666189227681750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всего в 2024 году - 133 368,3 тыс. руб.)</c:v>
                </c:pt>
              </c:strCache>
            </c:strRef>
          </c:tx>
          <c:spPr>
            <a:ln w="38100" cmpd="sng"/>
          </c:spPr>
          <c:explosion val="25"/>
          <c:dPt>
            <c:idx val="0"/>
            <c:bubble3D val="0"/>
            <c:explosion val="23"/>
            <c:spPr>
              <a:solidFill>
                <a:schemeClr val="accent5">
                  <a:lumMod val="20000"/>
                  <a:lumOff val="8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1-8832-4341-ACB0-AE5B73FE2CAF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3-8832-4341-ACB0-AE5B73FE2CAF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5-8832-4341-ACB0-AE5B73FE2CAF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7-8832-4341-ACB0-AE5B73FE2CAF}"/>
              </c:ext>
            </c:extLst>
          </c:dPt>
          <c:dLbls>
            <c:dLbl>
              <c:idx val="0"/>
              <c:layout>
                <c:manualLayout>
                  <c:x val="-2.0746976361642373E-2"/>
                  <c:y val="-7.7442694663167111E-2"/>
                </c:manualLayout>
              </c:layout>
              <c:tx>
                <c:rich>
                  <a:bodyPr/>
                  <a:lstStyle/>
                  <a:p>
                    <a:fld id="{25B84CF9-77FC-4757-B613-E6D91D80761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64,2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832-4341-ACB0-AE5B73FE2CAF}"/>
                </c:ext>
              </c:extLst>
            </c:dLbl>
            <c:dLbl>
              <c:idx val="1"/>
              <c:layout>
                <c:manualLayout>
                  <c:x val="0.3546145246169452"/>
                  <c:y val="7.7836395450568682E-2"/>
                </c:manualLayout>
              </c:layout>
              <c:tx>
                <c:rich>
                  <a:bodyPr/>
                  <a:lstStyle/>
                  <a:p>
                    <a:fld id="{D554DB99-45CC-4C24-9138-0D0D57253A6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1,6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016357064283104"/>
                      <c:h val="0.164444444444444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832-4341-ACB0-AE5B73FE2CAF}"/>
                </c:ext>
              </c:extLst>
            </c:dLbl>
            <c:dLbl>
              <c:idx val="2"/>
              <c:layout>
                <c:manualLayout>
                  <c:x val="-3.0831096676018532E-3"/>
                  <c:y val="0.10469991251093613"/>
                </c:manualLayout>
              </c:layout>
              <c:tx>
                <c:rich>
                  <a:bodyPr/>
                  <a:lstStyle/>
                  <a:p>
                    <a:fld id="{7546ABF0-536E-4FD7-8B41-2485D5F4601D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 10,0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832-4341-ACB0-AE5B73FE2CAF}"/>
                </c:ext>
              </c:extLst>
            </c:dLbl>
            <c:dLbl>
              <c:idx val="3"/>
              <c:layout>
                <c:manualLayout>
                  <c:x val="4.25574396781302E-2"/>
                  <c:y val="-0.30249489647127448"/>
                </c:manualLayout>
              </c:layout>
              <c:tx>
                <c:rich>
                  <a:bodyPr/>
                  <a:lstStyle/>
                  <a:p>
                    <a:fld id="{07C0FFFB-577E-4AAE-8477-0D055ED98E75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 24,1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832-4341-ACB0-AE5B73FE2CAF}"/>
                </c:ext>
              </c:extLst>
            </c:dLbl>
            <c:dLbl>
              <c:idx val="4"/>
              <c:layout>
                <c:manualLayout>
                  <c:x val="5.0226575770417135E-2"/>
                  <c:y val="-0.32581538112951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32-4341-ACB0-AE5B73FE2C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4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88.1</c:v>
                </c:pt>
                <c:pt idx="1">
                  <c:v>0.3</c:v>
                </c:pt>
                <c:pt idx="2">
                  <c:v>2.7</c:v>
                </c:pt>
                <c:pt idx="3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832-4341-ACB0-AE5B73FE2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896346297203987E-2"/>
          <c:y val="0.20485773936686735"/>
          <c:w val="0.8645587204866646"/>
          <c:h val="0.656065142421817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всего в 2025 году - 139 626,0 тыс. руб.)</c:v>
                </c:pt>
              </c:strCache>
            </c:strRef>
          </c:tx>
          <c:spPr>
            <a:ln w="38100" cmpd="sng"/>
          </c:spPr>
          <c:explosion val="25"/>
          <c:dPt>
            <c:idx val="0"/>
            <c:bubble3D val="0"/>
            <c:explosion val="23"/>
            <c:spPr>
              <a:solidFill>
                <a:schemeClr val="accent5">
                  <a:lumMod val="20000"/>
                  <a:lumOff val="8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1-2727-4316-8806-76531A2CEFD7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3-2727-4316-8806-76531A2CEFD7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5-2727-4316-8806-76531A2CEF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7-2727-4316-8806-76531A2CEFD7}"/>
              </c:ext>
            </c:extLst>
          </c:dPt>
          <c:dLbls>
            <c:dLbl>
              <c:idx val="0"/>
              <c:layout>
                <c:manualLayout>
                  <c:x val="-4.9999645393983043E-2"/>
                  <c:y val="-6.6092738407699039E-2"/>
                </c:manualLayout>
              </c:layout>
              <c:tx>
                <c:rich>
                  <a:bodyPr/>
                  <a:lstStyle/>
                  <a:p>
                    <a:fld id="{6D692DEC-9C25-46DC-9CF3-481A93651E6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65,6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727-4316-8806-76531A2CEFD7}"/>
                </c:ext>
              </c:extLst>
            </c:dLbl>
            <c:dLbl>
              <c:idx val="1"/>
              <c:layout>
                <c:manualLayout>
                  <c:x val="0.47239333057003313"/>
                  <c:y val="1.5526392534266551E-3"/>
                </c:manualLayout>
              </c:layout>
              <c:tx>
                <c:rich>
                  <a:bodyPr/>
                  <a:lstStyle/>
                  <a:p>
                    <a:fld id="{955E5BB7-3BA3-4800-BD0B-3CE70CC712F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1,6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55290800574302"/>
                      <c:h val="0.164444444444444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727-4316-8806-76531A2CEFD7}"/>
                </c:ext>
              </c:extLst>
            </c:dLbl>
            <c:dLbl>
              <c:idx val="2"/>
              <c:layout>
                <c:manualLayout>
                  <c:x val="0.2195491933107121"/>
                  <c:y val="9.6296296296296297E-2"/>
                </c:manualLayout>
              </c:layout>
              <c:tx>
                <c:rich>
                  <a:bodyPr/>
                  <a:lstStyle/>
                  <a:p>
                    <a:fld id="{62993CFC-8574-4E61-81C0-D2A4415821D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9,6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727-4316-8806-76531A2CEFD7}"/>
                </c:ext>
              </c:extLst>
            </c:dLbl>
            <c:dLbl>
              <c:idx val="3"/>
              <c:layout>
                <c:manualLayout>
                  <c:x val="3.2544952222749319E-4"/>
                  <c:y val="0.12193700787401575"/>
                </c:manualLayout>
              </c:layout>
              <c:tx>
                <c:rich>
                  <a:bodyPr/>
                  <a:lstStyle/>
                  <a:p>
                    <a:fld id="{75E37C26-82A0-4A31-A584-22A52CEB459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23,2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727-4316-8806-76531A2CEFD7}"/>
                </c:ext>
              </c:extLst>
            </c:dLbl>
            <c:dLbl>
              <c:idx val="4"/>
              <c:layout>
                <c:manualLayout>
                  <c:x val="8.497226980947413E-2"/>
                  <c:y val="-0.312998541848935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27-4316-8806-76531A2C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4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Лист1!$B$2:$B$17</c:f>
              <c:numCache>
                <c:formatCode>0.0</c:formatCode>
                <c:ptCount val="16"/>
                <c:pt idx="0">
                  <c:v>88.1</c:v>
                </c:pt>
                <c:pt idx="1">
                  <c:v>0.3</c:v>
                </c:pt>
                <c:pt idx="2" formatCode="General">
                  <c:v>2.7</c:v>
                </c:pt>
                <c:pt idx="3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727-4316-8806-76531A2C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85248522521888"/>
          <c:y val="0.1627056870224296"/>
          <c:w val="0.76359288895633082"/>
          <c:h val="0.83729431297757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spPr>
            <a:ln w="38100" cmpd="sng"/>
          </c:spPr>
          <c:explosion val="16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1-0D21-4808-81BA-2004EBA43B72}"/>
              </c:ext>
            </c:extLst>
          </c:dPt>
          <c:dPt>
            <c:idx val="1"/>
            <c:bubble3D val="0"/>
            <c:explosion val="20"/>
            <c:spPr>
              <a:solidFill>
                <a:srgbClr val="7195C1"/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3-0D21-4808-81BA-2004EBA43B72}"/>
              </c:ext>
            </c:extLst>
          </c:dPt>
          <c:dPt>
            <c:idx val="2"/>
            <c:bubble3D val="0"/>
            <c:explosion val="51"/>
            <c:spPr>
              <a:solidFill>
                <a:schemeClr val="accent5">
                  <a:lumMod val="60000"/>
                  <a:lumOff val="4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5-0D21-4808-81BA-2004EBA43B72}"/>
              </c:ext>
            </c:extLst>
          </c:dPt>
          <c:dLbls>
            <c:dLbl>
              <c:idx val="0"/>
              <c:layout>
                <c:manualLayout>
                  <c:x val="-1.9909034497521957E-2"/>
                  <c:y val="0.102686892814378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21-4808-81BA-2004EBA43B72}"/>
                </c:ext>
              </c:extLst>
            </c:dLbl>
            <c:dLbl>
              <c:idx val="1"/>
              <c:layout>
                <c:manualLayout>
                  <c:x val="0.41530186799479374"/>
                  <c:y val="1.293721993852525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Плата за негативное воздействие на окружающую среду  0,2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21-4808-81BA-2004EBA43B72}"/>
                </c:ext>
              </c:extLst>
            </c:dLbl>
            <c:dLbl>
              <c:idx val="2"/>
              <c:layout>
                <c:manualLayout>
                  <c:x val="-2.4759556977860635E-2"/>
                  <c:y val="-0.3659473793035342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21-4808-81BA-2004EBA43B72}"/>
                </c:ext>
              </c:extLst>
            </c:dLbl>
            <c:dLbl>
              <c:idx val="3"/>
              <c:layout>
                <c:manualLayout>
                  <c:x val="-0.13423277043291487"/>
                  <c:y val="-0.4254459942161309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6F-4D8D-806E-6D2C500721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Доходы от использования муниципального имущества</c:v>
                </c:pt>
                <c:pt idx="2">
                  <c:v>Доходы от реализации муниципального имущества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29.62</c:v>
                </c:pt>
                <c:pt idx="2" formatCode="0.0">
                  <c:v>70.38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21-4808-81BA-2004EBA43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864829396325477E-2"/>
          <c:y val="0.10300870187670134"/>
          <c:w val="0.95987532808398945"/>
          <c:h val="0.896991263978809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</c:v>
                </c:pt>
              </c:strCache>
            </c:strRef>
          </c:tx>
          <c:spPr>
            <a:ln w="38100" cmpd="sng"/>
          </c:spPr>
          <c:explosion val="16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1-155E-4BAD-90CD-0DF98C5F94DE}"/>
              </c:ext>
            </c:extLst>
          </c:dPt>
          <c:dPt>
            <c:idx val="1"/>
            <c:bubble3D val="0"/>
            <c:explosion val="20"/>
            <c:spPr>
              <a:solidFill>
                <a:srgbClr val="7195C1"/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3-155E-4BAD-90CD-0DF98C5F94DE}"/>
              </c:ext>
            </c:extLst>
          </c:dPt>
          <c:dPt>
            <c:idx val="2"/>
            <c:bubble3D val="0"/>
            <c:explosion val="51"/>
            <c:spPr>
              <a:solidFill>
                <a:schemeClr val="accent5">
                  <a:lumMod val="60000"/>
                  <a:lumOff val="4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5-155E-4BAD-90CD-0DF98C5F94DE}"/>
              </c:ext>
            </c:extLst>
          </c:dPt>
          <c:dLbls>
            <c:dLbl>
              <c:idx val="0"/>
              <c:layout>
                <c:manualLayout>
                  <c:x val="5.3659332122647868E-2"/>
                  <c:y val="0.37480681158883566"/>
                </c:manualLayout>
              </c:layout>
              <c:tx>
                <c:rich>
                  <a:bodyPr/>
                  <a:lstStyle/>
                  <a:p>
                    <a:fld id="{B393C852-F5F2-4DD1-8B0C-FF95FABDFBD4}" type="CATEGORYNAME">
                      <a:rPr lang="ru-RU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  <a:fld id="{0101A5FD-276B-4B8E-B368-C9CB10AB7397}" type="VALUE">
                      <a:rPr lang="ru-RU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7155924530344"/>
                      <c:h val="0.275723993630337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5E-4BAD-90CD-0DF98C5F94DE}"/>
                </c:ext>
              </c:extLst>
            </c:dLbl>
            <c:dLbl>
              <c:idx val="1"/>
              <c:layout>
                <c:manualLayout>
                  <c:x val="0.35669678251505793"/>
                  <c:y val="-1.44088928390672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5E-4BAD-90CD-0DF98C5F94DE}"/>
                </c:ext>
              </c:extLst>
            </c:dLbl>
            <c:dLbl>
              <c:idx val="2"/>
              <c:layout>
                <c:manualLayout>
                  <c:x val="-4.9877936514419831E-2"/>
                  <c:y val="-0.261697157106000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5E-4BAD-90CD-0DF98C5F94DE}"/>
                </c:ext>
              </c:extLst>
            </c:dLbl>
            <c:dLbl>
              <c:idx val="3"/>
              <c:layout>
                <c:manualLayout>
                  <c:x val="4.9530765836811493E-2"/>
                  <c:y val="-0.377759878532014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5E-4BAD-90CD-0DF98C5F94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муниципального имущества</c:v>
                </c:pt>
                <c:pt idx="1">
                  <c:v>Плата за негативное воздействие на окружающую среду </c:v>
                </c:pt>
                <c:pt idx="2">
                  <c:v>Доходы от реализации муниципального имущества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29.6</c:v>
                </c:pt>
                <c:pt idx="2" formatCode="0.0">
                  <c:v>70.400000000000006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5E-4BAD-90CD-0DF98C5F9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8353407724597632E-2"/>
          <c:w val="0.98513523007247561"/>
          <c:h val="0.921646592275402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2026 год</c:v>
                </c:pt>
              </c:strCache>
            </c:strRef>
          </c:tx>
          <c:spPr>
            <a:ln w="38100" cmpd="sng"/>
          </c:spPr>
          <c:explosion val="16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1-4EB3-4607-8FAA-64EAA92C5556}"/>
              </c:ext>
            </c:extLst>
          </c:dPt>
          <c:dPt>
            <c:idx val="1"/>
            <c:bubble3D val="0"/>
            <c:explosion val="20"/>
            <c:spPr>
              <a:solidFill>
                <a:srgbClr val="7195C1"/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3-4EB3-4607-8FAA-64EAA92C5556}"/>
              </c:ext>
            </c:extLst>
          </c:dPt>
          <c:dPt>
            <c:idx val="2"/>
            <c:bubble3D val="0"/>
            <c:explosion val="51"/>
            <c:spPr>
              <a:solidFill>
                <a:schemeClr val="accent5">
                  <a:lumMod val="60000"/>
                  <a:lumOff val="40000"/>
                </a:schemeClr>
              </a:solidFill>
              <a:ln w="38100" cmpd="sng"/>
            </c:spPr>
            <c:extLst>
              <c:ext xmlns:c16="http://schemas.microsoft.com/office/drawing/2014/chart" uri="{C3380CC4-5D6E-409C-BE32-E72D297353CC}">
                <c16:uniqueId val="{00000005-4EB3-4607-8FAA-64EAA92C5556}"/>
              </c:ext>
            </c:extLst>
          </c:dPt>
          <c:dLbls>
            <c:dLbl>
              <c:idx val="0"/>
              <c:layout>
                <c:manualLayout>
                  <c:x val="-0.66464906677035884"/>
                  <c:y val="0.4751365832050119"/>
                </c:manualLayout>
              </c:layout>
              <c:tx>
                <c:rich>
                  <a:bodyPr/>
                  <a:lstStyle/>
                  <a:p>
                    <a:fld id="{BCA6BBCE-4B62-4F60-B285-7DE3672A09D0}" type="CATEGORYNAME">
                      <a:rPr lang="ru-RU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/>
                      <a:t>[ИМЯ КАТЕГОРИИ]</a:t>
                    </a:fld>
                    <a:r>
                      <a:rPr lang="ru-RU" baseline="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 </a:t>
                    </a:r>
                    <a:fld id="{5BC694A6-EF2B-4768-AAB6-D75E7E061638}" type="VALUE">
                      <a:rPr lang="ru-RU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/>
                      <a:t>[ЗНАЧЕНИЕ]</a:t>
                    </a:fld>
                    <a:endParaRPr lang="ru-RU" baseline="0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581861274673184"/>
                      <c:h val="0.505119798462553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EB3-4607-8FAA-64EAA92C5556}"/>
                </c:ext>
              </c:extLst>
            </c:dLbl>
            <c:dLbl>
              <c:idx val="1"/>
              <c:layout>
                <c:manualLayout>
                  <c:x val="0.39402321310704042"/>
                  <c:y val="3.4232437042148686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B3-4607-8FAA-64EAA92C5556}"/>
                </c:ext>
              </c:extLst>
            </c:dLbl>
            <c:dLbl>
              <c:idx val="2"/>
              <c:layout>
                <c:manualLayout>
                  <c:x val="-0.15285338666074139"/>
                  <c:y val="0.2034931550193009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B3-4607-8FAA-64EAA92C5556}"/>
                </c:ext>
              </c:extLst>
            </c:dLbl>
            <c:dLbl>
              <c:idx val="3"/>
              <c:layout>
                <c:manualLayout>
                  <c:x val="8.3323709536307966E-2"/>
                  <c:y val="-0.4005327724356559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B3-4607-8FAA-64EAA92C55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муниципального имущества</c:v>
                </c:pt>
                <c:pt idx="1">
                  <c:v>Плата за негативное воздействие на окружающую среду </c:v>
                </c:pt>
                <c:pt idx="2">
                  <c:v>Доходы от реализации муниципального имущества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29.6</c:v>
                </c:pt>
                <c:pt idx="2" formatCode="0.0">
                  <c:v>70.400000000000006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B3-4607-8FAA-64EAA92C5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7393036245502E-2"/>
          <c:y val="0.18589181672620098"/>
          <c:w val="0.87831171509349182"/>
          <c:h val="0.619247252683552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8100" cmpd="sng"/>
          </c:spPr>
          <c:invertIfNegative val="0"/>
          <c:dPt>
            <c:idx val="0"/>
            <c:invertIfNegative val="0"/>
            <c:bubble3D val="0"/>
            <c:explosion val="23"/>
            <c:extLst>
              <c:ext xmlns:c16="http://schemas.microsoft.com/office/drawing/2014/chart" uri="{C3380CC4-5D6E-409C-BE32-E72D297353CC}">
                <c16:uniqueId val="{00000000-5EEA-4467-A963-EC266883F046}"/>
              </c:ext>
            </c:extLst>
          </c:dPt>
          <c:dPt>
            <c:idx val="1"/>
            <c:invertIfNegative val="0"/>
            <c:bubble3D val="0"/>
            <c:explosion val="33"/>
            <c:extLst>
              <c:ext xmlns:c16="http://schemas.microsoft.com/office/drawing/2014/chart" uri="{C3380CC4-5D6E-409C-BE32-E72D297353CC}">
                <c16:uniqueId val="{00000001-5EEA-4467-A963-EC266883F046}"/>
              </c:ext>
            </c:extLst>
          </c:dPt>
          <c:dPt>
            <c:idx val="2"/>
            <c:invertIfNegative val="0"/>
            <c:bubble3D val="0"/>
            <c:explosion val="81"/>
            <c:extLst>
              <c:ext xmlns:c16="http://schemas.microsoft.com/office/drawing/2014/chart" uri="{C3380CC4-5D6E-409C-BE32-E72D297353CC}">
                <c16:uniqueId val="{00000002-5EEA-4467-A963-EC266883F046}"/>
              </c:ext>
            </c:extLst>
          </c:dPt>
          <c:dLbls>
            <c:dLbl>
              <c:idx val="0"/>
              <c:layout>
                <c:manualLayout>
                  <c:x val="1.5200517066643052E-2"/>
                  <c:y val="-8.1200575033201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EA-4467-A963-EC266883F046}"/>
                </c:ext>
              </c:extLst>
            </c:dLbl>
            <c:dLbl>
              <c:idx val="1"/>
              <c:layout>
                <c:manualLayout>
                  <c:x val="6.6302973502179452E-3"/>
                  <c:y val="-2.1647636296652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EA-4467-A963-EC266883F046}"/>
                </c:ext>
              </c:extLst>
            </c:dLbl>
            <c:dLbl>
              <c:idx val="2"/>
              <c:layout>
                <c:manualLayout>
                  <c:x val="-2.2602191588524498E-3"/>
                  <c:y val="-2.1637814100937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EA-4467-A963-EC266883F046}"/>
                </c:ext>
              </c:extLst>
            </c:dLbl>
            <c:dLbl>
              <c:idx val="3"/>
              <c:layout>
                <c:manualLayout>
                  <c:x val="4.7862304607819303E-2"/>
                  <c:y val="1.7672072717543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EA-4467-A963-EC266883F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EA-4467-A963-EC266883F0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7195C1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EA-4467-A963-EC266883F0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EA-4467-A963-EC266883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7279488"/>
        <c:axId val="136411904"/>
        <c:axId val="0"/>
      </c:bar3DChart>
      <c:valAx>
        <c:axId val="1364119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7279488"/>
        <c:crosses val="autoZero"/>
        <c:crossBetween val="between"/>
      </c:valAx>
      <c:catAx>
        <c:axId val="13727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64119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2152644534312039E-2"/>
          <c:y val="0.91504734620373751"/>
          <c:w val="0.93687385820599356"/>
          <c:h val="4.8143572805979105E-2"/>
        </c:manualLayout>
      </c:layout>
      <c:overlay val="0"/>
      <c:txPr>
        <a:bodyPr/>
        <a:lstStyle/>
        <a:p>
          <a:pPr>
            <a:defRPr sz="2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0683F-030E-4E05-BED5-357A7E88909E}" type="doc">
      <dgm:prSet loTypeId="urn:microsoft.com/office/officeart/2005/8/layout/list1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1A38DA8-0145-4DAF-A0CC-084771F8F2CD}">
      <dgm:prSet phldrT="[Текст]" custT="1"/>
      <dgm:spPr/>
      <dgm:t>
        <a:bodyPr/>
        <a:lstStyle/>
        <a:p>
          <a:pPr algn="just"/>
          <a:r>
            <a:rPr lang="ru-RU" sz="1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«Бюджет для граждан» - аналитический документ, разработанный в целях предоставления гражданам актуальной информации о бюджете поселения в формате, доступном для широкого круга пользователей</a:t>
          </a:r>
          <a:r>
            <a:rPr lang="ru-RU" sz="1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solidFill>
              <a:schemeClr val="bg2"/>
            </a:solidFill>
          </a:endParaRPr>
        </a:p>
      </dgm:t>
    </dgm:pt>
    <dgm:pt modelId="{7866F0E1-C17C-4525-8528-AFD401592EB0}" type="parTrans" cxnId="{6E80455F-6D67-4BDF-80BF-53E1E89C7E2A}">
      <dgm:prSet/>
      <dgm:spPr/>
      <dgm:t>
        <a:bodyPr/>
        <a:lstStyle/>
        <a:p>
          <a:endParaRPr lang="ru-RU" sz="1800"/>
        </a:p>
      </dgm:t>
    </dgm:pt>
    <dgm:pt modelId="{56DAD706-390D-466B-9950-1E49F04AEBA9}" type="sibTrans" cxnId="{6E80455F-6D67-4BDF-80BF-53E1E89C7E2A}">
      <dgm:prSet/>
      <dgm:spPr/>
      <dgm:t>
        <a:bodyPr/>
        <a:lstStyle/>
        <a:p>
          <a:endParaRPr lang="ru-RU" sz="1800"/>
        </a:p>
      </dgm:t>
    </dgm:pt>
    <dgm:pt modelId="{477118A2-EB3C-42AB-AF01-0FE0C3A7AFBC}">
      <dgm:prSet custT="1"/>
      <dgm:spPr/>
      <dgm:t>
        <a:bodyPr/>
        <a:lstStyle/>
        <a:p>
          <a:pPr algn="just"/>
          <a:r>
            <a:rPr lang="ru-RU" sz="1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«Бюджет для граждан» познакомит Вас с положениями основного финансового документа поселения Кокошкино – решением Совета депутатов поселения Кокошкино «О бюджете поселения Кокошкино в городе Москве на 2024 год и плановый период 2025 и 2026 годов».</a:t>
          </a:r>
        </a:p>
      </dgm:t>
    </dgm:pt>
    <dgm:pt modelId="{E89C196A-659D-4431-98E1-F322C992E331}" type="parTrans" cxnId="{0D156BDF-D102-434D-81EB-76562681AFB9}">
      <dgm:prSet/>
      <dgm:spPr/>
      <dgm:t>
        <a:bodyPr/>
        <a:lstStyle/>
        <a:p>
          <a:endParaRPr lang="ru-RU" sz="1800"/>
        </a:p>
      </dgm:t>
    </dgm:pt>
    <dgm:pt modelId="{2643FE4B-5650-4780-AFF6-EB623FF5550D}" type="sibTrans" cxnId="{0D156BDF-D102-434D-81EB-76562681AFB9}">
      <dgm:prSet/>
      <dgm:spPr/>
      <dgm:t>
        <a:bodyPr/>
        <a:lstStyle/>
        <a:p>
          <a:endParaRPr lang="ru-RU" sz="1800"/>
        </a:p>
      </dgm:t>
    </dgm:pt>
    <dgm:pt modelId="{E3799CDF-AD56-4DF0-BC56-9196BEB93171}">
      <dgm:prSet custT="1"/>
      <dgm:spPr/>
      <dgm:t>
        <a:bodyPr/>
        <a:lstStyle/>
        <a:p>
          <a:pPr algn="just"/>
          <a:r>
            <a:rPr lang="ru-RU" sz="1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«Бюджет для граждан» создан для обеспечения прозрачности и открытости бюджетного процесса, нацелен на получение обратной связи от граждан по интересующим их вопросам.</a:t>
          </a:r>
        </a:p>
      </dgm:t>
    </dgm:pt>
    <dgm:pt modelId="{9646D411-EBBA-4763-A9A2-FD6199548C6D}" type="parTrans" cxnId="{F37CD54C-4B46-4AE5-BFD6-9F6D8DC27CDB}">
      <dgm:prSet/>
      <dgm:spPr/>
      <dgm:t>
        <a:bodyPr/>
        <a:lstStyle/>
        <a:p>
          <a:endParaRPr lang="ru-RU" sz="1800"/>
        </a:p>
      </dgm:t>
    </dgm:pt>
    <dgm:pt modelId="{EB81B7A1-A978-4AB9-ADA4-D9379246AF84}" type="sibTrans" cxnId="{F37CD54C-4B46-4AE5-BFD6-9F6D8DC27CDB}">
      <dgm:prSet/>
      <dgm:spPr/>
      <dgm:t>
        <a:bodyPr/>
        <a:lstStyle/>
        <a:p>
          <a:endParaRPr lang="ru-RU" sz="1800"/>
        </a:p>
      </dgm:t>
    </dgm:pt>
    <dgm:pt modelId="{38ECD4C2-B403-4140-BFD3-902AEE5439DF}" type="pres">
      <dgm:prSet presAssocID="{E860683F-030E-4E05-BED5-357A7E88909E}" presName="linear" presStyleCnt="0">
        <dgm:presLayoutVars>
          <dgm:dir/>
          <dgm:animLvl val="lvl"/>
          <dgm:resizeHandles val="exact"/>
        </dgm:presLayoutVars>
      </dgm:prSet>
      <dgm:spPr/>
    </dgm:pt>
    <dgm:pt modelId="{A07DC067-DE9D-4A9D-85BF-994FC05C91D3}" type="pres">
      <dgm:prSet presAssocID="{C1A38DA8-0145-4DAF-A0CC-084771F8F2CD}" presName="parentLin" presStyleCnt="0"/>
      <dgm:spPr/>
    </dgm:pt>
    <dgm:pt modelId="{9DC11B0D-2006-442B-A972-6E323CE33473}" type="pres">
      <dgm:prSet presAssocID="{C1A38DA8-0145-4DAF-A0CC-084771F8F2CD}" presName="parentLeftMargin" presStyleLbl="node1" presStyleIdx="0" presStyleCnt="3"/>
      <dgm:spPr/>
    </dgm:pt>
    <dgm:pt modelId="{D6C8ECAA-CE19-4C5F-B6C3-0B393469BB20}" type="pres">
      <dgm:prSet presAssocID="{C1A38DA8-0145-4DAF-A0CC-084771F8F2CD}" presName="parentText" presStyleLbl="node1" presStyleIdx="0" presStyleCnt="3" custScaleX="141360" custScaleY="51698" custLinFactNeighborX="-31830" custLinFactNeighborY="15030">
        <dgm:presLayoutVars>
          <dgm:chMax val="0"/>
          <dgm:bulletEnabled val="1"/>
        </dgm:presLayoutVars>
      </dgm:prSet>
      <dgm:spPr/>
    </dgm:pt>
    <dgm:pt modelId="{8FE25C97-F4FC-4EC2-82E6-F9C7DEA8A95C}" type="pres">
      <dgm:prSet presAssocID="{C1A38DA8-0145-4DAF-A0CC-084771F8F2CD}" presName="negativeSpace" presStyleCnt="0"/>
      <dgm:spPr/>
    </dgm:pt>
    <dgm:pt modelId="{57D07725-1098-4894-992B-EE8DC6B53C0D}" type="pres">
      <dgm:prSet presAssocID="{C1A38DA8-0145-4DAF-A0CC-084771F8F2CD}" presName="childText" presStyleLbl="conFgAcc1" presStyleIdx="0" presStyleCnt="3" custScaleY="84740" custLinFactNeighborY="11850">
        <dgm:presLayoutVars>
          <dgm:bulletEnabled val="1"/>
        </dgm:presLayoutVars>
      </dgm:prSet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accent1"/>
          </a:solidFill>
        </a:ln>
      </dgm:spPr>
    </dgm:pt>
    <dgm:pt modelId="{44E97DF7-2F93-4572-AA88-06B9F61DEB4F}" type="pres">
      <dgm:prSet presAssocID="{56DAD706-390D-466B-9950-1E49F04AEBA9}" presName="spaceBetweenRectangles" presStyleCnt="0"/>
      <dgm:spPr/>
    </dgm:pt>
    <dgm:pt modelId="{3DBAA3A1-174F-4DEB-BBB5-56D5A2A07CA3}" type="pres">
      <dgm:prSet presAssocID="{477118A2-EB3C-42AB-AF01-0FE0C3A7AFBC}" presName="parentLin" presStyleCnt="0"/>
      <dgm:spPr/>
    </dgm:pt>
    <dgm:pt modelId="{ADC8AD09-8653-472B-A96D-B9E7A443B22B}" type="pres">
      <dgm:prSet presAssocID="{477118A2-EB3C-42AB-AF01-0FE0C3A7AFBC}" presName="parentLeftMargin" presStyleLbl="node1" presStyleIdx="0" presStyleCnt="3"/>
      <dgm:spPr/>
    </dgm:pt>
    <dgm:pt modelId="{5675BB71-E3C6-4F52-A3B0-C93A52AF0960}" type="pres">
      <dgm:prSet presAssocID="{477118A2-EB3C-42AB-AF01-0FE0C3A7AFBC}" presName="parentText" presStyleLbl="node1" presStyleIdx="1" presStyleCnt="3" custScaleX="139698" custScaleY="62302" custLinFactNeighborX="-32583" custLinFactNeighborY="88952">
        <dgm:presLayoutVars>
          <dgm:chMax val="0"/>
          <dgm:bulletEnabled val="1"/>
        </dgm:presLayoutVars>
      </dgm:prSet>
      <dgm:spPr/>
    </dgm:pt>
    <dgm:pt modelId="{07C83F05-7C7F-4F04-A2BD-D6089CA26CA2}" type="pres">
      <dgm:prSet presAssocID="{477118A2-EB3C-42AB-AF01-0FE0C3A7AFBC}" presName="negativeSpace" presStyleCnt="0"/>
      <dgm:spPr/>
    </dgm:pt>
    <dgm:pt modelId="{C0ADCB64-3B87-49FD-9BAF-BBE83A1B7886}" type="pres">
      <dgm:prSet presAssocID="{477118A2-EB3C-42AB-AF01-0FE0C3A7AFBC}" presName="childText" presStyleLbl="conFgAcc1" presStyleIdx="1" presStyleCnt="3" custScaleY="98247" custLinFactY="53305" custLinFactNeighborX="1667" custLinFactNeighborY="100000">
        <dgm:presLayoutVars>
          <dgm:bulletEnabled val="1"/>
        </dgm:presLayoutVars>
      </dgm:prSet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bg2"/>
          </a:solidFill>
        </a:ln>
      </dgm:spPr>
    </dgm:pt>
    <dgm:pt modelId="{AAC60EA5-18CA-4231-8CE0-3DCC4291B1A8}" type="pres">
      <dgm:prSet presAssocID="{2643FE4B-5650-4780-AFF6-EB623FF5550D}" presName="spaceBetweenRectangles" presStyleCnt="0"/>
      <dgm:spPr/>
    </dgm:pt>
    <dgm:pt modelId="{1818666F-6BDE-4564-803D-B35887281CB3}" type="pres">
      <dgm:prSet presAssocID="{E3799CDF-AD56-4DF0-BC56-9196BEB93171}" presName="parentLin" presStyleCnt="0"/>
      <dgm:spPr/>
    </dgm:pt>
    <dgm:pt modelId="{E7C7A739-9968-48B5-8C7C-0BF8975219C2}" type="pres">
      <dgm:prSet presAssocID="{E3799CDF-AD56-4DF0-BC56-9196BEB93171}" presName="parentLeftMargin" presStyleLbl="node1" presStyleIdx="1" presStyleCnt="3"/>
      <dgm:spPr/>
    </dgm:pt>
    <dgm:pt modelId="{04090059-5CBB-4059-9FC2-257E0DB08ED9}" type="pres">
      <dgm:prSet presAssocID="{E3799CDF-AD56-4DF0-BC56-9196BEB93171}" presName="parentText" presStyleLbl="node1" presStyleIdx="2" presStyleCnt="3" custScaleX="142857" custScaleY="45617" custLinFactY="-2943" custLinFactNeighborX="-31131" custLinFactNeighborY="-100000">
        <dgm:presLayoutVars>
          <dgm:chMax val="0"/>
          <dgm:bulletEnabled val="1"/>
        </dgm:presLayoutVars>
      </dgm:prSet>
      <dgm:spPr/>
    </dgm:pt>
    <dgm:pt modelId="{A14789E8-982B-420F-B0D7-A5AF142E45F7}" type="pres">
      <dgm:prSet presAssocID="{E3799CDF-AD56-4DF0-BC56-9196BEB93171}" presName="negativeSpace" presStyleCnt="0"/>
      <dgm:spPr/>
    </dgm:pt>
    <dgm:pt modelId="{4BA3B348-ADFA-4EAE-9B60-C85575CE76FD}" type="pres">
      <dgm:prSet presAssocID="{E3799CDF-AD56-4DF0-BC56-9196BEB93171}" presName="childText" presStyleLbl="conFgAcc1" presStyleIdx="2" presStyleCnt="3" custScaleY="82102" custLinFactY="-72021" custLinFactNeighborY="-100000">
        <dgm:presLayoutVars>
          <dgm:bulletEnabled val="1"/>
        </dgm:presLayoutVars>
      </dgm:prSet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bg2"/>
          </a:solidFill>
        </a:ln>
      </dgm:spPr>
    </dgm:pt>
  </dgm:ptLst>
  <dgm:cxnLst>
    <dgm:cxn modelId="{9667D915-77C4-487C-A6AB-CBD56782112F}" type="presOf" srcId="{C1A38DA8-0145-4DAF-A0CC-084771F8F2CD}" destId="{9DC11B0D-2006-442B-A972-6E323CE33473}" srcOrd="0" destOrd="0" presId="urn:microsoft.com/office/officeart/2005/8/layout/list1"/>
    <dgm:cxn modelId="{477D255E-262C-4D17-8EB4-D9640995240F}" type="presOf" srcId="{C1A38DA8-0145-4DAF-A0CC-084771F8F2CD}" destId="{D6C8ECAA-CE19-4C5F-B6C3-0B393469BB20}" srcOrd="1" destOrd="0" presId="urn:microsoft.com/office/officeart/2005/8/layout/list1"/>
    <dgm:cxn modelId="{6E80455F-6D67-4BDF-80BF-53E1E89C7E2A}" srcId="{E860683F-030E-4E05-BED5-357A7E88909E}" destId="{C1A38DA8-0145-4DAF-A0CC-084771F8F2CD}" srcOrd="0" destOrd="0" parTransId="{7866F0E1-C17C-4525-8528-AFD401592EB0}" sibTransId="{56DAD706-390D-466B-9950-1E49F04AEBA9}"/>
    <dgm:cxn modelId="{C2C0826A-217C-4B84-8878-6278FF7ABB92}" type="presOf" srcId="{477118A2-EB3C-42AB-AF01-0FE0C3A7AFBC}" destId="{5675BB71-E3C6-4F52-A3B0-C93A52AF0960}" srcOrd="1" destOrd="0" presId="urn:microsoft.com/office/officeart/2005/8/layout/list1"/>
    <dgm:cxn modelId="{F37CD54C-4B46-4AE5-BFD6-9F6D8DC27CDB}" srcId="{E860683F-030E-4E05-BED5-357A7E88909E}" destId="{E3799CDF-AD56-4DF0-BC56-9196BEB93171}" srcOrd="2" destOrd="0" parTransId="{9646D411-EBBA-4763-A9A2-FD6199548C6D}" sibTransId="{EB81B7A1-A978-4AB9-ADA4-D9379246AF84}"/>
    <dgm:cxn modelId="{2C695354-8CE9-4AE3-8E60-2F849492F7EB}" type="presOf" srcId="{E3799CDF-AD56-4DF0-BC56-9196BEB93171}" destId="{04090059-5CBB-4059-9FC2-257E0DB08ED9}" srcOrd="1" destOrd="0" presId="urn:microsoft.com/office/officeart/2005/8/layout/list1"/>
    <dgm:cxn modelId="{BA99AB8D-98BD-452E-B21F-E5872CEC8989}" type="presOf" srcId="{E3799CDF-AD56-4DF0-BC56-9196BEB93171}" destId="{E7C7A739-9968-48B5-8C7C-0BF8975219C2}" srcOrd="0" destOrd="0" presId="urn:microsoft.com/office/officeart/2005/8/layout/list1"/>
    <dgm:cxn modelId="{C602EBA8-0991-4764-8F0E-4EDBBD15474F}" type="presOf" srcId="{477118A2-EB3C-42AB-AF01-0FE0C3A7AFBC}" destId="{ADC8AD09-8653-472B-A96D-B9E7A443B22B}" srcOrd="0" destOrd="0" presId="urn:microsoft.com/office/officeart/2005/8/layout/list1"/>
    <dgm:cxn modelId="{0D156BDF-D102-434D-81EB-76562681AFB9}" srcId="{E860683F-030E-4E05-BED5-357A7E88909E}" destId="{477118A2-EB3C-42AB-AF01-0FE0C3A7AFBC}" srcOrd="1" destOrd="0" parTransId="{E89C196A-659D-4431-98E1-F322C992E331}" sibTransId="{2643FE4B-5650-4780-AFF6-EB623FF5550D}"/>
    <dgm:cxn modelId="{B04AE9F6-AB1E-489A-AD43-204A93E1FAC3}" type="presOf" srcId="{E860683F-030E-4E05-BED5-357A7E88909E}" destId="{38ECD4C2-B403-4140-BFD3-902AEE5439DF}" srcOrd="0" destOrd="0" presId="urn:microsoft.com/office/officeart/2005/8/layout/list1"/>
    <dgm:cxn modelId="{E69BBBC8-7A88-4DC9-A8DD-A933195D3960}" type="presParOf" srcId="{38ECD4C2-B403-4140-BFD3-902AEE5439DF}" destId="{A07DC067-DE9D-4A9D-85BF-994FC05C91D3}" srcOrd="0" destOrd="0" presId="urn:microsoft.com/office/officeart/2005/8/layout/list1"/>
    <dgm:cxn modelId="{2F8047C0-49C3-478D-A2F3-A1A0358F55E7}" type="presParOf" srcId="{A07DC067-DE9D-4A9D-85BF-994FC05C91D3}" destId="{9DC11B0D-2006-442B-A972-6E323CE33473}" srcOrd="0" destOrd="0" presId="urn:microsoft.com/office/officeart/2005/8/layout/list1"/>
    <dgm:cxn modelId="{CFBA46C7-3C4A-4DA0-89E8-D7D60BF35860}" type="presParOf" srcId="{A07DC067-DE9D-4A9D-85BF-994FC05C91D3}" destId="{D6C8ECAA-CE19-4C5F-B6C3-0B393469BB20}" srcOrd="1" destOrd="0" presId="urn:microsoft.com/office/officeart/2005/8/layout/list1"/>
    <dgm:cxn modelId="{C60D1D7B-529F-46DB-BFED-F89FBA92A96F}" type="presParOf" srcId="{38ECD4C2-B403-4140-BFD3-902AEE5439DF}" destId="{8FE25C97-F4FC-4EC2-82E6-F9C7DEA8A95C}" srcOrd="1" destOrd="0" presId="urn:microsoft.com/office/officeart/2005/8/layout/list1"/>
    <dgm:cxn modelId="{616A6BD6-C9F5-4A9A-AF57-2E636E3A9248}" type="presParOf" srcId="{38ECD4C2-B403-4140-BFD3-902AEE5439DF}" destId="{57D07725-1098-4894-992B-EE8DC6B53C0D}" srcOrd="2" destOrd="0" presId="urn:microsoft.com/office/officeart/2005/8/layout/list1"/>
    <dgm:cxn modelId="{BB2E2A1F-7EF4-4D95-A139-7F052BEA80F0}" type="presParOf" srcId="{38ECD4C2-B403-4140-BFD3-902AEE5439DF}" destId="{44E97DF7-2F93-4572-AA88-06B9F61DEB4F}" srcOrd="3" destOrd="0" presId="urn:microsoft.com/office/officeart/2005/8/layout/list1"/>
    <dgm:cxn modelId="{0328D3B7-F651-4D0C-B328-D586EF4D297E}" type="presParOf" srcId="{38ECD4C2-B403-4140-BFD3-902AEE5439DF}" destId="{3DBAA3A1-174F-4DEB-BBB5-56D5A2A07CA3}" srcOrd="4" destOrd="0" presId="urn:microsoft.com/office/officeart/2005/8/layout/list1"/>
    <dgm:cxn modelId="{A704B9AE-3F04-4EAB-8290-3FBE18C82645}" type="presParOf" srcId="{3DBAA3A1-174F-4DEB-BBB5-56D5A2A07CA3}" destId="{ADC8AD09-8653-472B-A96D-B9E7A443B22B}" srcOrd="0" destOrd="0" presId="urn:microsoft.com/office/officeart/2005/8/layout/list1"/>
    <dgm:cxn modelId="{D5CDFBF9-FE2A-4CAC-8E16-5E2552DBC9FC}" type="presParOf" srcId="{3DBAA3A1-174F-4DEB-BBB5-56D5A2A07CA3}" destId="{5675BB71-E3C6-4F52-A3B0-C93A52AF0960}" srcOrd="1" destOrd="0" presId="urn:microsoft.com/office/officeart/2005/8/layout/list1"/>
    <dgm:cxn modelId="{2B86FEB7-579D-4670-9130-2CDA32E7303E}" type="presParOf" srcId="{38ECD4C2-B403-4140-BFD3-902AEE5439DF}" destId="{07C83F05-7C7F-4F04-A2BD-D6089CA26CA2}" srcOrd="5" destOrd="0" presId="urn:microsoft.com/office/officeart/2005/8/layout/list1"/>
    <dgm:cxn modelId="{C514DF55-0027-4AD5-ABC5-6A72DBDFC44A}" type="presParOf" srcId="{38ECD4C2-B403-4140-BFD3-902AEE5439DF}" destId="{C0ADCB64-3B87-49FD-9BAF-BBE83A1B7886}" srcOrd="6" destOrd="0" presId="urn:microsoft.com/office/officeart/2005/8/layout/list1"/>
    <dgm:cxn modelId="{388F54EA-F9A3-4EF5-AE95-4FFDC30F3A72}" type="presParOf" srcId="{38ECD4C2-B403-4140-BFD3-902AEE5439DF}" destId="{AAC60EA5-18CA-4231-8CE0-3DCC4291B1A8}" srcOrd="7" destOrd="0" presId="urn:microsoft.com/office/officeart/2005/8/layout/list1"/>
    <dgm:cxn modelId="{2427E532-1D13-44BF-887D-8EFAB57C5037}" type="presParOf" srcId="{38ECD4C2-B403-4140-BFD3-902AEE5439DF}" destId="{1818666F-6BDE-4564-803D-B35887281CB3}" srcOrd="8" destOrd="0" presId="urn:microsoft.com/office/officeart/2005/8/layout/list1"/>
    <dgm:cxn modelId="{EB92C28E-5A35-47D7-810B-FCEF19A1B3A4}" type="presParOf" srcId="{1818666F-6BDE-4564-803D-B35887281CB3}" destId="{E7C7A739-9968-48B5-8C7C-0BF8975219C2}" srcOrd="0" destOrd="0" presId="urn:microsoft.com/office/officeart/2005/8/layout/list1"/>
    <dgm:cxn modelId="{BC001D36-9D23-48A9-8265-8E1CD8DFB90E}" type="presParOf" srcId="{1818666F-6BDE-4564-803D-B35887281CB3}" destId="{04090059-5CBB-4059-9FC2-257E0DB08ED9}" srcOrd="1" destOrd="0" presId="urn:microsoft.com/office/officeart/2005/8/layout/list1"/>
    <dgm:cxn modelId="{14160E80-949F-49A3-BC00-70A50D4969F5}" type="presParOf" srcId="{38ECD4C2-B403-4140-BFD3-902AEE5439DF}" destId="{A14789E8-982B-420F-B0D7-A5AF142E45F7}" srcOrd="9" destOrd="0" presId="urn:microsoft.com/office/officeart/2005/8/layout/list1"/>
    <dgm:cxn modelId="{1974CC01-DA21-4A4D-8CBA-7B4741DF3118}" type="presParOf" srcId="{38ECD4C2-B403-4140-BFD3-902AEE5439DF}" destId="{4BA3B348-ADFA-4EAE-9B60-C85575CE76F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28F5A9-C6AE-4BF8-AFFC-CE724B855AB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4161927-5FE7-44AC-9173-DA0C12F002E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проекту Решения Совета депутатов «О бюджете поселения Кокошкино в городе Москве»</a:t>
          </a:r>
        </a:p>
      </dgm:t>
    </dgm:pt>
    <dgm:pt modelId="{6FFCE322-1FDD-40BD-B090-CACE9832ECD5}" type="parTrans" cxnId="{E7EF4EEC-ED99-439F-9421-230018F0EF49}">
      <dgm:prSet/>
      <dgm:spPr/>
      <dgm:t>
        <a:bodyPr/>
        <a:lstStyle/>
        <a:p>
          <a:endParaRPr lang="ru-RU"/>
        </a:p>
      </dgm:t>
    </dgm:pt>
    <dgm:pt modelId="{870A2420-C6A6-476D-8130-9ACEEDA2B0E1}" type="sibTrans" cxnId="{E7EF4EEC-ED99-439F-9421-230018F0EF49}">
      <dgm:prSet/>
      <dgm:spPr/>
      <dgm:t>
        <a:bodyPr/>
        <a:lstStyle/>
        <a:p>
          <a:endParaRPr lang="ru-RU"/>
        </a:p>
      </dgm:t>
    </dgm:pt>
    <dgm:pt modelId="{6B40DAD7-C5BF-45C0-A745-707A761A297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бюджета решением Совета депутатов на очередной финансовый год и плановый период</a:t>
          </a:r>
        </a:p>
      </dgm:t>
    </dgm:pt>
    <dgm:pt modelId="{2BADFA98-3C62-4EFD-ADE8-3492607DABC9}" type="parTrans" cxnId="{6F28B887-73D4-4603-BAEA-939241C300A1}">
      <dgm:prSet/>
      <dgm:spPr/>
      <dgm:t>
        <a:bodyPr/>
        <a:lstStyle/>
        <a:p>
          <a:endParaRPr lang="ru-RU"/>
        </a:p>
      </dgm:t>
    </dgm:pt>
    <dgm:pt modelId="{36330519-CB6D-464E-9A09-B201544F9CD7}" type="sibTrans" cxnId="{6F28B887-73D4-4603-BAEA-939241C300A1}">
      <dgm:prSet/>
      <dgm:spPr/>
      <dgm:t>
        <a:bodyPr/>
        <a:lstStyle/>
        <a:p>
          <a:endParaRPr lang="ru-RU"/>
        </a:p>
      </dgm:t>
    </dgm:pt>
    <dgm:pt modelId="{A54DB480-E0CC-41BB-B579-0EDEC7DAB20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Регулярные встречи Главы поселения Кокошкино, депутатов и администрации поселения Кокошкино с населением. Обращения граждан в администрацию поселения Кокошкино</a:t>
          </a:r>
        </a:p>
      </dgm:t>
    </dgm:pt>
    <dgm:pt modelId="{10FBF398-55A0-4459-ADAA-06E0FBF6F3E8}" type="parTrans" cxnId="{391E1FE6-1C21-47DB-84AB-9A1CDB478A33}">
      <dgm:prSet/>
      <dgm:spPr/>
      <dgm:t>
        <a:bodyPr/>
        <a:lstStyle/>
        <a:p>
          <a:endParaRPr lang="ru-RU"/>
        </a:p>
      </dgm:t>
    </dgm:pt>
    <dgm:pt modelId="{A1EFDB32-958A-4D16-BBE0-1F3E84D384B2}" type="sibTrans" cxnId="{391E1FE6-1C21-47DB-84AB-9A1CDB478A33}">
      <dgm:prSet/>
      <dgm:spPr/>
      <dgm:t>
        <a:bodyPr/>
        <a:lstStyle/>
        <a:p>
          <a:endParaRPr lang="ru-RU"/>
        </a:p>
      </dgm:t>
    </dgm:pt>
    <dgm:pt modelId="{6AEA707E-F884-4CDE-8B59-689866B3F0C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отчету об исполнении бюджета</a:t>
          </a:r>
        </a:p>
      </dgm:t>
    </dgm:pt>
    <dgm:pt modelId="{7991AB88-1E03-4492-8092-B0E2673BFDA2}" type="parTrans" cxnId="{EAE8A716-3D39-4A93-A313-B02E2545D020}">
      <dgm:prSet/>
      <dgm:spPr/>
      <dgm:t>
        <a:bodyPr/>
        <a:lstStyle/>
        <a:p>
          <a:endParaRPr lang="ru-RU"/>
        </a:p>
      </dgm:t>
    </dgm:pt>
    <dgm:pt modelId="{84FE96DB-995C-4A08-8A53-74845314E238}" type="sibTrans" cxnId="{EAE8A716-3D39-4A93-A313-B02E2545D020}">
      <dgm:prSet/>
      <dgm:spPr/>
      <dgm:t>
        <a:bodyPr/>
        <a:lstStyle/>
        <a:p>
          <a:endParaRPr lang="ru-RU"/>
        </a:p>
      </dgm:t>
    </dgm:pt>
    <dgm:pt modelId="{AB234556-8F78-40A8-A046-A91CF3AA435D}" type="pres">
      <dgm:prSet presAssocID="{D328F5A9-C6AE-4BF8-AFFC-CE724B855ABA}" presName="CompostProcess" presStyleCnt="0">
        <dgm:presLayoutVars>
          <dgm:dir/>
          <dgm:resizeHandles val="exact"/>
        </dgm:presLayoutVars>
      </dgm:prSet>
      <dgm:spPr/>
    </dgm:pt>
    <dgm:pt modelId="{FAC6AE69-73DA-4F7D-9E50-AB242C691302}" type="pres">
      <dgm:prSet presAssocID="{D328F5A9-C6AE-4BF8-AFFC-CE724B855ABA}" presName="arrow" presStyleLbl="bgShp" presStyleIdx="0" presStyleCnt="1"/>
      <dgm:spPr>
        <a:solidFill>
          <a:srgbClr val="0070C0"/>
        </a:solidFill>
      </dgm:spPr>
    </dgm:pt>
    <dgm:pt modelId="{7B9243CB-4CAC-4D1F-8C9D-A1D4F030FD62}" type="pres">
      <dgm:prSet presAssocID="{D328F5A9-C6AE-4BF8-AFFC-CE724B855ABA}" presName="linearProcess" presStyleCnt="0"/>
      <dgm:spPr/>
    </dgm:pt>
    <dgm:pt modelId="{91ABE7A3-1D87-43C8-B59A-ABBF7AC9B1E9}" type="pres">
      <dgm:prSet presAssocID="{04161927-5FE7-44AC-9173-DA0C12F002EA}" presName="textNode" presStyleLbl="node1" presStyleIdx="0" presStyleCnt="4" custScaleY="105263">
        <dgm:presLayoutVars>
          <dgm:bulletEnabled val="1"/>
        </dgm:presLayoutVars>
      </dgm:prSet>
      <dgm:spPr/>
    </dgm:pt>
    <dgm:pt modelId="{CEE304D5-D81B-4D91-B45C-E530511EE709}" type="pres">
      <dgm:prSet presAssocID="{870A2420-C6A6-476D-8130-9ACEEDA2B0E1}" presName="sibTrans" presStyleCnt="0"/>
      <dgm:spPr/>
    </dgm:pt>
    <dgm:pt modelId="{70BE2C0C-3E6E-42A7-87D1-C492E5D7AA69}" type="pres">
      <dgm:prSet presAssocID="{6B40DAD7-C5BF-45C0-A745-707A761A2976}" presName="textNode" presStyleLbl="node1" presStyleIdx="1" presStyleCnt="4" custScaleX="84745" custScaleY="83334">
        <dgm:presLayoutVars>
          <dgm:bulletEnabled val="1"/>
        </dgm:presLayoutVars>
      </dgm:prSet>
      <dgm:spPr/>
    </dgm:pt>
    <dgm:pt modelId="{E7DEBE5D-A4B3-417F-96D7-841D8652C169}" type="pres">
      <dgm:prSet presAssocID="{36330519-CB6D-464E-9A09-B201544F9CD7}" presName="sibTrans" presStyleCnt="0"/>
      <dgm:spPr/>
    </dgm:pt>
    <dgm:pt modelId="{AC16C62C-0574-4010-A35C-C829DF5F4EE4}" type="pres">
      <dgm:prSet presAssocID="{A54DB480-E0CC-41BB-B579-0EDEC7DAB206}" presName="textNode" presStyleLbl="node1" presStyleIdx="2" presStyleCnt="4" custScaleX="124983" custScaleY="111111">
        <dgm:presLayoutVars>
          <dgm:bulletEnabled val="1"/>
        </dgm:presLayoutVars>
      </dgm:prSet>
      <dgm:spPr/>
    </dgm:pt>
    <dgm:pt modelId="{AD8D5BC1-319F-4B1C-95D5-4EB63287ABEC}" type="pres">
      <dgm:prSet presAssocID="{A1EFDB32-958A-4D16-BBE0-1F3E84D384B2}" presName="sibTrans" presStyleCnt="0"/>
      <dgm:spPr/>
    </dgm:pt>
    <dgm:pt modelId="{C26122BA-EDE0-4561-8526-8AC1B70D6017}" type="pres">
      <dgm:prSet presAssocID="{6AEA707E-F884-4CDE-8B59-689866B3F0C0}" presName="textNode" presStyleLbl="node1" presStyleIdx="3" presStyleCnt="4" custScaleX="78593" custScaleY="105263">
        <dgm:presLayoutVars>
          <dgm:bulletEnabled val="1"/>
        </dgm:presLayoutVars>
      </dgm:prSet>
      <dgm:spPr/>
    </dgm:pt>
  </dgm:ptLst>
  <dgm:cxnLst>
    <dgm:cxn modelId="{EAE8A716-3D39-4A93-A313-B02E2545D020}" srcId="{D328F5A9-C6AE-4BF8-AFFC-CE724B855ABA}" destId="{6AEA707E-F884-4CDE-8B59-689866B3F0C0}" srcOrd="3" destOrd="0" parTransId="{7991AB88-1E03-4492-8092-B0E2673BFDA2}" sibTransId="{84FE96DB-995C-4A08-8A53-74845314E238}"/>
    <dgm:cxn modelId="{2391F859-6BFB-4612-89A4-19A0068733EB}" type="presOf" srcId="{6AEA707E-F884-4CDE-8B59-689866B3F0C0}" destId="{C26122BA-EDE0-4561-8526-8AC1B70D6017}" srcOrd="0" destOrd="0" presId="urn:microsoft.com/office/officeart/2005/8/layout/hProcess9"/>
    <dgm:cxn modelId="{449FD082-A350-4A0B-82BD-E2842F3AA9CF}" type="presOf" srcId="{04161927-5FE7-44AC-9173-DA0C12F002EA}" destId="{91ABE7A3-1D87-43C8-B59A-ABBF7AC9B1E9}" srcOrd="0" destOrd="0" presId="urn:microsoft.com/office/officeart/2005/8/layout/hProcess9"/>
    <dgm:cxn modelId="{6F28B887-73D4-4603-BAEA-939241C300A1}" srcId="{D328F5A9-C6AE-4BF8-AFFC-CE724B855ABA}" destId="{6B40DAD7-C5BF-45C0-A745-707A761A2976}" srcOrd="1" destOrd="0" parTransId="{2BADFA98-3C62-4EFD-ADE8-3492607DABC9}" sibTransId="{36330519-CB6D-464E-9A09-B201544F9CD7}"/>
    <dgm:cxn modelId="{6B7A02A4-C6DB-4A57-8150-5B7B8D9EAA16}" type="presOf" srcId="{D328F5A9-C6AE-4BF8-AFFC-CE724B855ABA}" destId="{AB234556-8F78-40A8-A046-A91CF3AA435D}" srcOrd="0" destOrd="0" presId="urn:microsoft.com/office/officeart/2005/8/layout/hProcess9"/>
    <dgm:cxn modelId="{AC05E6B8-215F-4B98-B25E-4C4271342173}" type="presOf" srcId="{6B40DAD7-C5BF-45C0-A745-707A761A2976}" destId="{70BE2C0C-3E6E-42A7-87D1-C492E5D7AA69}" srcOrd="0" destOrd="0" presId="urn:microsoft.com/office/officeart/2005/8/layout/hProcess9"/>
    <dgm:cxn modelId="{391E1FE6-1C21-47DB-84AB-9A1CDB478A33}" srcId="{D328F5A9-C6AE-4BF8-AFFC-CE724B855ABA}" destId="{A54DB480-E0CC-41BB-B579-0EDEC7DAB206}" srcOrd="2" destOrd="0" parTransId="{10FBF398-55A0-4459-ADAA-06E0FBF6F3E8}" sibTransId="{A1EFDB32-958A-4D16-BBE0-1F3E84D384B2}"/>
    <dgm:cxn modelId="{E7EF4EEC-ED99-439F-9421-230018F0EF49}" srcId="{D328F5A9-C6AE-4BF8-AFFC-CE724B855ABA}" destId="{04161927-5FE7-44AC-9173-DA0C12F002EA}" srcOrd="0" destOrd="0" parTransId="{6FFCE322-1FDD-40BD-B090-CACE9832ECD5}" sibTransId="{870A2420-C6A6-476D-8130-9ACEEDA2B0E1}"/>
    <dgm:cxn modelId="{B03D27F2-15A5-4446-B95B-75923B478BA5}" type="presOf" srcId="{A54DB480-E0CC-41BB-B579-0EDEC7DAB206}" destId="{AC16C62C-0574-4010-A35C-C829DF5F4EE4}" srcOrd="0" destOrd="0" presId="urn:microsoft.com/office/officeart/2005/8/layout/hProcess9"/>
    <dgm:cxn modelId="{F46393F9-C7B3-4131-992D-999ED4CBBA39}" type="presParOf" srcId="{AB234556-8F78-40A8-A046-A91CF3AA435D}" destId="{FAC6AE69-73DA-4F7D-9E50-AB242C691302}" srcOrd="0" destOrd="0" presId="urn:microsoft.com/office/officeart/2005/8/layout/hProcess9"/>
    <dgm:cxn modelId="{75194289-39EC-4FA7-869B-FDFDE6EAFFBB}" type="presParOf" srcId="{AB234556-8F78-40A8-A046-A91CF3AA435D}" destId="{7B9243CB-4CAC-4D1F-8C9D-A1D4F030FD62}" srcOrd="1" destOrd="0" presId="urn:microsoft.com/office/officeart/2005/8/layout/hProcess9"/>
    <dgm:cxn modelId="{684DCE0A-4FE1-4452-A3A4-77F3159F82D2}" type="presParOf" srcId="{7B9243CB-4CAC-4D1F-8C9D-A1D4F030FD62}" destId="{91ABE7A3-1D87-43C8-B59A-ABBF7AC9B1E9}" srcOrd="0" destOrd="0" presId="urn:microsoft.com/office/officeart/2005/8/layout/hProcess9"/>
    <dgm:cxn modelId="{E97549F2-EFFB-4CB0-934C-A6CAD2E2E621}" type="presParOf" srcId="{7B9243CB-4CAC-4D1F-8C9D-A1D4F030FD62}" destId="{CEE304D5-D81B-4D91-B45C-E530511EE709}" srcOrd="1" destOrd="0" presId="urn:microsoft.com/office/officeart/2005/8/layout/hProcess9"/>
    <dgm:cxn modelId="{1FC64447-0439-4457-B1B0-BF1DB99684ED}" type="presParOf" srcId="{7B9243CB-4CAC-4D1F-8C9D-A1D4F030FD62}" destId="{70BE2C0C-3E6E-42A7-87D1-C492E5D7AA69}" srcOrd="2" destOrd="0" presId="urn:microsoft.com/office/officeart/2005/8/layout/hProcess9"/>
    <dgm:cxn modelId="{A9BDABE9-FC93-4238-984B-5FA70D4ADA2E}" type="presParOf" srcId="{7B9243CB-4CAC-4D1F-8C9D-A1D4F030FD62}" destId="{E7DEBE5D-A4B3-417F-96D7-841D8652C169}" srcOrd="3" destOrd="0" presId="urn:microsoft.com/office/officeart/2005/8/layout/hProcess9"/>
    <dgm:cxn modelId="{61BB77CD-DCF5-49A4-9157-B65A19865A4E}" type="presParOf" srcId="{7B9243CB-4CAC-4D1F-8C9D-A1D4F030FD62}" destId="{AC16C62C-0574-4010-A35C-C829DF5F4EE4}" srcOrd="4" destOrd="0" presId="urn:microsoft.com/office/officeart/2005/8/layout/hProcess9"/>
    <dgm:cxn modelId="{003187F0-A88A-44D6-A029-74F201A7CE44}" type="presParOf" srcId="{7B9243CB-4CAC-4D1F-8C9D-A1D4F030FD62}" destId="{AD8D5BC1-319F-4B1C-95D5-4EB63287ABEC}" srcOrd="5" destOrd="0" presId="urn:microsoft.com/office/officeart/2005/8/layout/hProcess9"/>
    <dgm:cxn modelId="{3955500B-5A1C-4293-8C03-DCF969B82921}" type="presParOf" srcId="{7B9243CB-4CAC-4D1F-8C9D-A1D4F030FD62}" destId="{C26122BA-EDE0-4561-8526-8AC1B70D601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4557A-6026-41C2-A852-B257C5C1F059}" type="doc">
      <dgm:prSet loTypeId="urn:microsoft.com/office/officeart/2005/8/layout/defaul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18035CE-DA9C-43ED-A978-443FF3A9E769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 составлен в соответствии с требованиями Бюджетного кодекса РФ, Налогового кодекса РФ, а также иных законодательных и нормативно-правовых актов РФ, города Москвы и поселения Кокошкино в городе Москве. </a:t>
          </a:r>
        </a:p>
        <a:p>
          <a:r>
            <a: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формировании бюджета на 2024 год и плановый период 2025 и 2026 годов учтены:</a:t>
          </a:r>
        </a:p>
      </dgm:t>
    </dgm:pt>
    <dgm:pt modelId="{DF167F5A-BAEE-4145-8F14-445E546BBF81}" type="parTrans" cxnId="{944042A3-AF4D-4BD2-8332-D9DA16381373}">
      <dgm:prSet/>
      <dgm:spPr/>
      <dgm:t>
        <a:bodyPr/>
        <a:lstStyle/>
        <a:p>
          <a:endParaRPr lang="ru-RU"/>
        </a:p>
      </dgm:t>
    </dgm:pt>
    <dgm:pt modelId="{200DDBE8-CFC4-4D6A-BAA8-D1371D638C1C}" type="sibTrans" cxnId="{944042A3-AF4D-4BD2-8332-D9DA16381373}">
      <dgm:prSet/>
      <dgm:spPr/>
      <dgm:t>
        <a:bodyPr/>
        <a:lstStyle/>
        <a:p>
          <a:endParaRPr lang="ru-RU"/>
        </a:p>
      </dgm:t>
    </dgm:pt>
    <dgm:pt modelId="{74BD4F0D-D7A0-4761-B634-8B50F79BD654}" type="pres">
      <dgm:prSet presAssocID="{1E84557A-6026-41C2-A852-B257C5C1F059}" presName="diagram" presStyleCnt="0">
        <dgm:presLayoutVars>
          <dgm:dir/>
          <dgm:resizeHandles val="exact"/>
        </dgm:presLayoutVars>
      </dgm:prSet>
      <dgm:spPr/>
    </dgm:pt>
    <dgm:pt modelId="{D2B703A6-5C0D-4E90-B06A-90A6E711B156}" type="pres">
      <dgm:prSet presAssocID="{B18035CE-DA9C-43ED-A978-443FF3A9E769}" presName="node" presStyleLbl="node1" presStyleIdx="0" presStyleCnt="1" custScaleX="429350" custScaleY="121861" custLinFactY="-83127" custLinFactNeighborX="-359" custLinFactNeighborY="-100000">
        <dgm:presLayoutVars>
          <dgm:bulletEnabled val="1"/>
        </dgm:presLayoutVars>
      </dgm:prSet>
      <dgm:spPr/>
    </dgm:pt>
  </dgm:ptLst>
  <dgm:cxnLst>
    <dgm:cxn modelId="{944042A3-AF4D-4BD2-8332-D9DA16381373}" srcId="{1E84557A-6026-41C2-A852-B257C5C1F059}" destId="{B18035CE-DA9C-43ED-A978-443FF3A9E769}" srcOrd="0" destOrd="0" parTransId="{DF167F5A-BAEE-4145-8F14-445E546BBF81}" sibTransId="{200DDBE8-CFC4-4D6A-BAA8-D1371D638C1C}"/>
    <dgm:cxn modelId="{02A135AF-CBEB-4903-864B-A30E335F9269}" type="presOf" srcId="{1E84557A-6026-41C2-A852-B257C5C1F059}" destId="{74BD4F0D-D7A0-4761-B634-8B50F79BD654}" srcOrd="0" destOrd="0" presId="urn:microsoft.com/office/officeart/2005/8/layout/default"/>
    <dgm:cxn modelId="{EE4E3ED8-EC59-4D32-89D3-62A0F170A8F8}" type="presOf" srcId="{B18035CE-DA9C-43ED-A978-443FF3A9E769}" destId="{D2B703A6-5C0D-4E90-B06A-90A6E711B156}" srcOrd="0" destOrd="0" presId="urn:microsoft.com/office/officeart/2005/8/layout/default"/>
    <dgm:cxn modelId="{816E50B7-233B-4FC0-A1BE-861AFA2241C2}" type="presParOf" srcId="{74BD4F0D-D7A0-4761-B634-8B50F79BD654}" destId="{D2B703A6-5C0D-4E90-B06A-90A6E711B15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8D3B36-184C-4FCD-9F20-91330B8C0E4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3A4F966-342D-4CD1-B283-54219F4F02D6}">
      <dgm:prSet phldrT="[Текст]" custT="1"/>
      <dgm:spPr>
        <a:solidFill>
          <a:schemeClr val="tx1">
            <a:lumMod val="8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5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программы поселения Кокошкино</a:t>
          </a:r>
        </a:p>
      </dgm:t>
    </dgm:pt>
    <dgm:pt modelId="{5CCB3E4F-045F-4BAC-98BB-4AC61D2E4B93}" type="parTrans" cxnId="{20DF2DB6-9CDD-4606-9D13-EB70A4E3C83A}">
      <dgm:prSet/>
      <dgm:spPr/>
      <dgm:t>
        <a:bodyPr/>
        <a:lstStyle/>
        <a:p>
          <a:endParaRPr lang="ru-RU"/>
        </a:p>
      </dgm:t>
    </dgm:pt>
    <dgm:pt modelId="{A5EB3163-CC28-41FF-B7FA-C70241D4277B}" type="sibTrans" cxnId="{20DF2DB6-9CDD-4606-9D13-EB70A4E3C83A}">
      <dgm:prSet/>
      <dgm:spPr/>
      <dgm:t>
        <a:bodyPr/>
        <a:lstStyle/>
        <a:p>
          <a:endParaRPr lang="ru-RU"/>
        </a:p>
      </dgm:t>
    </dgm:pt>
    <dgm:pt modelId="{4629BCDB-A2C5-44FE-ACF9-0381A53CC77B}">
      <dgm:prSet phldrT="[Текст]" custT="1"/>
      <dgm:spPr>
        <a:solidFill>
          <a:schemeClr val="tx1">
            <a:lumMod val="8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7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Бюджетное послание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7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Президента Российской Федерации </a:t>
          </a:r>
          <a:endParaRPr lang="ru-RU" sz="2700" b="1" dirty="0">
            <a:solidFill>
              <a:schemeClr val="bg2">
                <a:lumMod val="50000"/>
              </a:schemeClr>
            </a:solidFill>
          </a:endParaRPr>
        </a:p>
      </dgm:t>
    </dgm:pt>
    <dgm:pt modelId="{79E0ED44-8132-46FD-ADAD-8FFB05C80766}" type="parTrans" cxnId="{25101C7C-F941-40D3-93B1-0E53AE3A628C}">
      <dgm:prSet/>
      <dgm:spPr/>
      <dgm:t>
        <a:bodyPr/>
        <a:lstStyle/>
        <a:p>
          <a:endParaRPr lang="ru-RU"/>
        </a:p>
      </dgm:t>
    </dgm:pt>
    <dgm:pt modelId="{8FD2CA64-9E83-4E90-A5BE-2C0E306C1700}" type="sibTrans" cxnId="{25101C7C-F941-40D3-93B1-0E53AE3A628C}">
      <dgm:prSet/>
      <dgm:spPr/>
      <dgm:t>
        <a:bodyPr/>
        <a:lstStyle/>
        <a:p>
          <a:endParaRPr lang="ru-RU"/>
        </a:p>
      </dgm:t>
    </dgm:pt>
    <dgm:pt modelId="{78C2AF82-69FD-454A-8392-9BA01D71DC4C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Прогноз социально – экономического развития поселения Кокошкино</a:t>
          </a:r>
        </a:p>
      </dgm:t>
    </dgm:pt>
    <dgm:pt modelId="{A93DA18F-E8F6-4B62-908E-684E2AD9CA1B}" type="parTrans" cxnId="{7F99F0C0-3496-4E91-A418-66784EB8847E}">
      <dgm:prSet/>
      <dgm:spPr/>
      <dgm:t>
        <a:bodyPr/>
        <a:lstStyle/>
        <a:p>
          <a:endParaRPr lang="ru-RU"/>
        </a:p>
      </dgm:t>
    </dgm:pt>
    <dgm:pt modelId="{C1751038-78D1-49EB-8DE6-3D4A7A4133C4}" type="sibTrans" cxnId="{7F99F0C0-3496-4E91-A418-66784EB8847E}">
      <dgm:prSet/>
      <dgm:spPr/>
      <dgm:t>
        <a:bodyPr/>
        <a:lstStyle/>
        <a:p>
          <a:endParaRPr lang="ru-RU"/>
        </a:p>
      </dgm:t>
    </dgm:pt>
    <dgm:pt modelId="{2C9BBB06-354E-499F-9115-A1E6D6A91127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ru-RU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 направления бюджетной и налоговой политики</a:t>
          </a:r>
          <a:endParaRPr lang="ru-RU" sz="2400" b="1" dirty="0">
            <a:solidFill>
              <a:schemeClr val="bg2">
                <a:lumMod val="50000"/>
              </a:schemeClr>
            </a:solidFill>
          </a:endParaRPr>
        </a:p>
      </dgm:t>
    </dgm:pt>
    <dgm:pt modelId="{A67061E1-DF25-4F60-A194-23841400564C}" type="parTrans" cxnId="{9FB4F39E-D49C-4C55-BDD5-089C772CA8F7}">
      <dgm:prSet/>
      <dgm:spPr/>
      <dgm:t>
        <a:bodyPr/>
        <a:lstStyle/>
        <a:p>
          <a:endParaRPr lang="ru-RU"/>
        </a:p>
      </dgm:t>
    </dgm:pt>
    <dgm:pt modelId="{1694F8C8-667A-41F4-BE5B-44AAAC46AD5D}" type="sibTrans" cxnId="{9FB4F39E-D49C-4C55-BDD5-089C772CA8F7}">
      <dgm:prSet/>
      <dgm:spPr/>
      <dgm:t>
        <a:bodyPr/>
        <a:lstStyle/>
        <a:p>
          <a:endParaRPr lang="ru-RU"/>
        </a:p>
      </dgm:t>
    </dgm:pt>
    <dgm:pt modelId="{4DBEB48D-88E3-4927-BFBA-0C2C5345577C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 закона города Москвы </a:t>
          </a:r>
          <a:endParaRPr lang="ru-RU" sz="1600" b="1" dirty="0">
            <a:solidFill>
              <a:schemeClr val="bg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бюджете города Москвы </a:t>
          </a:r>
          <a:r>
            <a:rPr lang="en-US" sz="1600" b="1" dirty="0" err="1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 и плановый </a:t>
          </a:r>
          <a:r>
            <a:rPr lang="en-US" sz="1600" b="1" dirty="0" err="1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период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годов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</dgm:t>
    </dgm:pt>
    <dgm:pt modelId="{35C79FDD-48BE-4217-B4D5-CDED015ACCFE}" type="parTrans" cxnId="{BB2BBAE1-A13C-4382-AFB0-35808790C2C9}">
      <dgm:prSet/>
      <dgm:spPr/>
      <dgm:t>
        <a:bodyPr/>
        <a:lstStyle/>
        <a:p>
          <a:endParaRPr lang="ru-RU"/>
        </a:p>
      </dgm:t>
    </dgm:pt>
    <dgm:pt modelId="{956B66C7-6250-4359-B007-1ECF4CACB5E5}" type="sibTrans" cxnId="{BB2BBAE1-A13C-4382-AFB0-35808790C2C9}">
      <dgm:prSet/>
      <dgm:spPr/>
      <dgm:t>
        <a:bodyPr/>
        <a:lstStyle/>
        <a:p>
          <a:endParaRPr lang="ru-RU"/>
        </a:p>
      </dgm:t>
    </dgm:pt>
    <dgm:pt modelId="{5D162E5C-441C-4689-82DE-3A9199F4EA56}" type="pres">
      <dgm:prSet presAssocID="{F88D3B36-184C-4FCD-9F20-91330B8C0E4D}" presName="Name0" presStyleCnt="0">
        <dgm:presLayoutVars>
          <dgm:dir/>
          <dgm:animLvl val="lvl"/>
          <dgm:resizeHandles val="exact"/>
        </dgm:presLayoutVars>
      </dgm:prSet>
      <dgm:spPr/>
    </dgm:pt>
    <dgm:pt modelId="{63C17862-0642-4E49-A144-785DE09A1604}" type="pres">
      <dgm:prSet presAssocID="{73A4F966-342D-4CD1-B283-54219F4F02D6}" presName="Name8" presStyleCnt="0"/>
      <dgm:spPr/>
    </dgm:pt>
    <dgm:pt modelId="{24AFA276-D5DB-4C0F-9FE6-4332CE9734BA}" type="pres">
      <dgm:prSet presAssocID="{73A4F966-342D-4CD1-B283-54219F4F02D6}" presName="level" presStyleLbl="node1" presStyleIdx="0" presStyleCnt="5" custScaleX="102374">
        <dgm:presLayoutVars>
          <dgm:chMax val="1"/>
          <dgm:bulletEnabled val="1"/>
        </dgm:presLayoutVars>
      </dgm:prSet>
      <dgm:spPr/>
    </dgm:pt>
    <dgm:pt modelId="{5DD412F8-4ED7-41ED-9AA6-4EFE2D193292}" type="pres">
      <dgm:prSet presAssocID="{73A4F966-342D-4CD1-B283-54219F4F02D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AD87A33-EE10-4F25-BACD-A04D441426F5}" type="pres">
      <dgm:prSet presAssocID="{78C2AF82-69FD-454A-8392-9BA01D71DC4C}" presName="Name8" presStyleCnt="0"/>
      <dgm:spPr/>
    </dgm:pt>
    <dgm:pt modelId="{59E8D115-30C0-4D6E-81C9-AADB6D2BF44B}" type="pres">
      <dgm:prSet presAssocID="{78C2AF82-69FD-454A-8392-9BA01D71DC4C}" presName="level" presStyleLbl="node1" presStyleIdx="1" presStyleCnt="5" custScaleX="101397">
        <dgm:presLayoutVars>
          <dgm:chMax val="1"/>
          <dgm:bulletEnabled val="1"/>
        </dgm:presLayoutVars>
      </dgm:prSet>
      <dgm:spPr/>
    </dgm:pt>
    <dgm:pt modelId="{202BFB3D-91E2-4EF9-B2E4-C27A70CC256F}" type="pres">
      <dgm:prSet presAssocID="{78C2AF82-69FD-454A-8392-9BA01D71DC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30546E-A9BF-4524-A221-F046E2711226}" type="pres">
      <dgm:prSet presAssocID="{4DBEB48D-88E3-4927-BFBA-0C2C5345577C}" presName="Name8" presStyleCnt="0"/>
      <dgm:spPr/>
    </dgm:pt>
    <dgm:pt modelId="{12DD10F3-DFBD-4A40-A101-92121F139D80}" type="pres">
      <dgm:prSet presAssocID="{4DBEB48D-88E3-4927-BFBA-0C2C5345577C}" presName="level" presStyleLbl="node1" presStyleIdx="2" presStyleCnt="5" custScaleX="102406">
        <dgm:presLayoutVars>
          <dgm:chMax val="1"/>
          <dgm:bulletEnabled val="1"/>
        </dgm:presLayoutVars>
      </dgm:prSet>
      <dgm:spPr/>
    </dgm:pt>
    <dgm:pt modelId="{8247A46B-9619-4D6C-A4E3-A2CB34E3BDFC}" type="pres">
      <dgm:prSet presAssocID="{4DBEB48D-88E3-4927-BFBA-0C2C534557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89E5B53-02BA-4EB7-A38E-52326D66473C}" type="pres">
      <dgm:prSet presAssocID="{2C9BBB06-354E-499F-9115-A1E6D6A91127}" presName="Name8" presStyleCnt="0"/>
      <dgm:spPr/>
    </dgm:pt>
    <dgm:pt modelId="{D1C03079-7D79-46C3-91EF-95998776FEFF}" type="pres">
      <dgm:prSet presAssocID="{2C9BBB06-354E-499F-9115-A1E6D6A91127}" presName="level" presStyleLbl="node1" presStyleIdx="3" presStyleCnt="5" custScaleX="100902" custLinFactNeighborX="0" custLinFactNeighborY="-394">
        <dgm:presLayoutVars>
          <dgm:chMax val="1"/>
          <dgm:bulletEnabled val="1"/>
        </dgm:presLayoutVars>
      </dgm:prSet>
      <dgm:spPr/>
    </dgm:pt>
    <dgm:pt modelId="{85835033-1D0C-4E5A-B3AF-80F005E697CE}" type="pres">
      <dgm:prSet presAssocID="{2C9BBB06-354E-499F-9115-A1E6D6A9112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4A28AA-D62B-4C14-B573-B1F1D6E6B1F9}" type="pres">
      <dgm:prSet presAssocID="{4629BCDB-A2C5-44FE-ACF9-0381A53CC77B}" presName="Name8" presStyleCnt="0"/>
      <dgm:spPr/>
    </dgm:pt>
    <dgm:pt modelId="{6528FBD5-122C-4935-88AF-133CB3343F56}" type="pres">
      <dgm:prSet presAssocID="{4629BCDB-A2C5-44FE-ACF9-0381A53CC77B}" presName="level" presStyleLbl="node1" presStyleIdx="4" presStyleCnt="5" custLinFactNeighborX="20909" custLinFactNeighborY="0">
        <dgm:presLayoutVars>
          <dgm:chMax val="1"/>
          <dgm:bulletEnabled val="1"/>
        </dgm:presLayoutVars>
      </dgm:prSet>
      <dgm:spPr/>
    </dgm:pt>
    <dgm:pt modelId="{578250C3-0EF2-45BC-A611-680428FB918E}" type="pres">
      <dgm:prSet presAssocID="{4629BCDB-A2C5-44FE-ACF9-0381A53CC77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F95A108-4E99-4106-AFA3-67AF30D0AD71}" type="presOf" srcId="{4DBEB48D-88E3-4927-BFBA-0C2C5345577C}" destId="{12DD10F3-DFBD-4A40-A101-92121F139D80}" srcOrd="0" destOrd="0" presId="urn:microsoft.com/office/officeart/2005/8/layout/pyramid1"/>
    <dgm:cxn modelId="{9128A52F-7682-435A-9DA9-5DF1151DB852}" type="presOf" srcId="{4629BCDB-A2C5-44FE-ACF9-0381A53CC77B}" destId="{6528FBD5-122C-4935-88AF-133CB3343F56}" srcOrd="0" destOrd="0" presId="urn:microsoft.com/office/officeart/2005/8/layout/pyramid1"/>
    <dgm:cxn modelId="{EBC8A92F-47A6-4B0D-8D31-960848DB1F75}" type="presOf" srcId="{F88D3B36-184C-4FCD-9F20-91330B8C0E4D}" destId="{5D162E5C-441C-4689-82DE-3A9199F4EA56}" srcOrd="0" destOrd="0" presId="urn:microsoft.com/office/officeart/2005/8/layout/pyramid1"/>
    <dgm:cxn modelId="{03574F5C-57F6-41ED-99B2-366F76674B77}" type="presOf" srcId="{4DBEB48D-88E3-4927-BFBA-0C2C5345577C}" destId="{8247A46B-9619-4D6C-A4E3-A2CB34E3BDFC}" srcOrd="1" destOrd="0" presId="urn:microsoft.com/office/officeart/2005/8/layout/pyramid1"/>
    <dgm:cxn modelId="{1C865062-854B-45E4-B278-AB225D808B6B}" type="presOf" srcId="{73A4F966-342D-4CD1-B283-54219F4F02D6}" destId="{24AFA276-D5DB-4C0F-9FE6-4332CE9734BA}" srcOrd="0" destOrd="0" presId="urn:microsoft.com/office/officeart/2005/8/layout/pyramid1"/>
    <dgm:cxn modelId="{25101C7C-F941-40D3-93B1-0E53AE3A628C}" srcId="{F88D3B36-184C-4FCD-9F20-91330B8C0E4D}" destId="{4629BCDB-A2C5-44FE-ACF9-0381A53CC77B}" srcOrd="4" destOrd="0" parTransId="{79E0ED44-8132-46FD-ADAD-8FFB05C80766}" sibTransId="{8FD2CA64-9E83-4E90-A5BE-2C0E306C1700}"/>
    <dgm:cxn modelId="{B917008F-0AD3-4ABB-8E47-ABE972558D88}" type="presOf" srcId="{78C2AF82-69FD-454A-8392-9BA01D71DC4C}" destId="{59E8D115-30C0-4D6E-81C9-AADB6D2BF44B}" srcOrd="0" destOrd="0" presId="urn:microsoft.com/office/officeart/2005/8/layout/pyramid1"/>
    <dgm:cxn modelId="{FF8AFE95-6A8D-4533-B9F3-549C88D42DB5}" type="presOf" srcId="{4629BCDB-A2C5-44FE-ACF9-0381A53CC77B}" destId="{578250C3-0EF2-45BC-A611-680428FB918E}" srcOrd="1" destOrd="0" presId="urn:microsoft.com/office/officeart/2005/8/layout/pyramid1"/>
    <dgm:cxn modelId="{9FB4F39E-D49C-4C55-BDD5-089C772CA8F7}" srcId="{F88D3B36-184C-4FCD-9F20-91330B8C0E4D}" destId="{2C9BBB06-354E-499F-9115-A1E6D6A91127}" srcOrd="3" destOrd="0" parTransId="{A67061E1-DF25-4F60-A194-23841400564C}" sibTransId="{1694F8C8-667A-41F4-BE5B-44AAAC46AD5D}"/>
    <dgm:cxn modelId="{20DF2DB6-9CDD-4606-9D13-EB70A4E3C83A}" srcId="{F88D3B36-184C-4FCD-9F20-91330B8C0E4D}" destId="{73A4F966-342D-4CD1-B283-54219F4F02D6}" srcOrd="0" destOrd="0" parTransId="{5CCB3E4F-045F-4BAC-98BB-4AC61D2E4B93}" sibTransId="{A5EB3163-CC28-41FF-B7FA-C70241D4277B}"/>
    <dgm:cxn modelId="{041D9ABB-1758-408E-8CB0-CE2E2D9645DF}" type="presOf" srcId="{78C2AF82-69FD-454A-8392-9BA01D71DC4C}" destId="{202BFB3D-91E2-4EF9-B2E4-C27A70CC256F}" srcOrd="1" destOrd="0" presId="urn:microsoft.com/office/officeart/2005/8/layout/pyramid1"/>
    <dgm:cxn modelId="{7F99F0C0-3496-4E91-A418-66784EB8847E}" srcId="{F88D3B36-184C-4FCD-9F20-91330B8C0E4D}" destId="{78C2AF82-69FD-454A-8392-9BA01D71DC4C}" srcOrd="1" destOrd="0" parTransId="{A93DA18F-E8F6-4B62-908E-684E2AD9CA1B}" sibTransId="{C1751038-78D1-49EB-8DE6-3D4A7A4133C4}"/>
    <dgm:cxn modelId="{507AC3C1-B9D3-4141-BE51-3CE6A0D96866}" type="presOf" srcId="{2C9BBB06-354E-499F-9115-A1E6D6A91127}" destId="{D1C03079-7D79-46C3-91EF-95998776FEFF}" srcOrd="0" destOrd="0" presId="urn:microsoft.com/office/officeart/2005/8/layout/pyramid1"/>
    <dgm:cxn modelId="{23E949C5-A14A-443B-97A5-D1B906E6BA05}" type="presOf" srcId="{73A4F966-342D-4CD1-B283-54219F4F02D6}" destId="{5DD412F8-4ED7-41ED-9AA6-4EFE2D193292}" srcOrd="1" destOrd="0" presId="urn:microsoft.com/office/officeart/2005/8/layout/pyramid1"/>
    <dgm:cxn modelId="{38FE11CF-586B-4ED7-BDB2-8BAE5AF68551}" type="presOf" srcId="{2C9BBB06-354E-499F-9115-A1E6D6A91127}" destId="{85835033-1D0C-4E5A-B3AF-80F005E697CE}" srcOrd="1" destOrd="0" presId="urn:microsoft.com/office/officeart/2005/8/layout/pyramid1"/>
    <dgm:cxn modelId="{BB2BBAE1-A13C-4382-AFB0-35808790C2C9}" srcId="{F88D3B36-184C-4FCD-9F20-91330B8C0E4D}" destId="{4DBEB48D-88E3-4927-BFBA-0C2C5345577C}" srcOrd="2" destOrd="0" parTransId="{35C79FDD-48BE-4217-B4D5-CDED015ACCFE}" sibTransId="{956B66C7-6250-4359-B007-1ECF4CACB5E5}"/>
    <dgm:cxn modelId="{9FD82163-C16B-4104-9B23-143C6B635CFA}" type="presParOf" srcId="{5D162E5C-441C-4689-82DE-3A9199F4EA56}" destId="{63C17862-0642-4E49-A144-785DE09A1604}" srcOrd="0" destOrd="0" presId="urn:microsoft.com/office/officeart/2005/8/layout/pyramid1"/>
    <dgm:cxn modelId="{170DE340-A6BC-4FE7-BE70-A9241E2B6B34}" type="presParOf" srcId="{63C17862-0642-4E49-A144-785DE09A1604}" destId="{24AFA276-D5DB-4C0F-9FE6-4332CE9734BA}" srcOrd="0" destOrd="0" presId="urn:microsoft.com/office/officeart/2005/8/layout/pyramid1"/>
    <dgm:cxn modelId="{3EF70703-7ABF-4036-85BB-8C1F21769EC4}" type="presParOf" srcId="{63C17862-0642-4E49-A144-785DE09A1604}" destId="{5DD412F8-4ED7-41ED-9AA6-4EFE2D193292}" srcOrd="1" destOrd="0" presId="urn:microsoft.com/office/officeart/2005/8/layout/pyramid1"/>
    <dgm:cxn modelId="{EA27CFCD-BC2E-4483-84FA-2AC352109313}" type="presParOf" srcId="{5D162E5C-441C-4689-82DE-3A9199F4EA56}" destId="{6AD87A33-EE10-4F25-BACD-A04D441426F5}" srcOrd="1" destOrd="0" presId="urn:microsoft.com/office/officeart/2005/8/layout/pyramid1"/>
    <dgm:cxn modelId="{3954EC72-8A98-4F79-AD68-C8DF48B310C6}" type="presParOf" srcId="{6AD87A33-EE10-4F25-BACD-A04D441426F5}" destId="{59E8D115-30C0-4D6E-81C9-AADB6D2BF44B}" srcOrd="0" destOrd="0" presId="urn:microsoft.com/office/officeart/2005/8/layout/pyramid1"/>
    <dgm:cxn modelId="{FDA5A82F-49DA-4D3C-AB03-3662E544D6EA}" type="presParOf" srcId="{6AD87A33-EE10-4F25-BACD-A04D441426F5}" destId="{202BFB3D-91E2-4EF9-B2E4-C27A70CC256F}" srcOrd="1" destOrd="0" presId="urn:microsoft.com/office/officeart/2005/8/layout/pyramid1"/>
    <dgm:cxn modelId="{0C6471C0-44DD-480C-B911-42EC29D20672}" type="presParOf" srcId="{5D162E5C-441C-4689-82DE-3A9199F4EA56}" destId="{4230546E-A9BF-4524-A221-F046E2711226}" srcOrd="2" destOrd="0" presId="urn:microsoft.com/office/officeart/2005/8/layout/pyramid1"/>
    <dgm:cxn modelId="{0198E682-B80F-4680-88F8-2D0BA360C907}" type="presParOf" srcId="{4230546E-A9BF-4524-A221-F046E2711226}" destId="{12DD10F3-DFBD-4A40-A101-92121F139D80}" srcOrd="0" destOrd="0" presId="urn:microsoft.com/office/officeart/2005/8/layout/pyramid1"/>
    <dgm:cxn modelId="{CA771B2D-6F79-4AC4-8AC5-CE41717833CD}" type="presParOf" srcId="{4230546E-A9BF-4524-A221-F046E2711226}" destId="{8247A46B-9619-4D6C-A4E3-A2CB34E3BDFC}" srcOrd="1" destOrd="0" presId="urn:microsoft.com/office/officeart/2005/8/layout/pyramid1"/>
    <dgm:cxn modelId="{8E10DFF2-1990-449B-8539-416BFFFBFD9B}" type="presParOf" srcId="{5D162E5C-441C-4689-82DE-3A9199F4EA56}" destId="{B89E5B53-02BA-4EB7-A38E-52326D66473C}" srcOrd="3" destOrd="0" presId="urn:microsoft.com/office/officeart/2005/8/layout/pyramid1"/>
    <dgm:cxn modelId="{BD4E1E5F-48AE-41D1-9EED-35BCFC0A81A4}" type="presParOf" srcId="{B89E5B53-02BA-4EB7-A38E-52326D66473C}" destId="{D1C03079-7D79-46C3-91EF-95998776FEFF}" srcOrd="0" destOrd="0" presId="urn:microsoft.com/office/officeart/2005/8/layout/pyramid1"/>
    <dgm:cxn modelId="{6AEBB2D6-589F-474F-8712-013FBF9F76A6}" type="presParOf" srcId="{B89E5B53-02BA-4EB7-A38E-52326D66473C}" destId="{85835033-1D0C-4E5A-B3AF-80F005E697CE}" srcOrd="1" destOrd="0" presId="urn:microsoft.com/office/officeart/2005/8/layout/pyramid1"/>
    <dgm:cxn modelId="{41793261-523C-4DFC-9A30-C83B4B98F7E0}" type="presParOf" srcId="{5D162E5C-441C-4689-82DE-3A9199F4EA56}" destId="{E24A28AA-D62B-4C14-B573-B1F1D6E6B1F9}" srcOrd="4" destOrd="0" presId="urn:microsoft.com/office/officeart/2005/8/layout/pyramid1"/>
    <dgm:cxn modelId="{EBE5C010-19F1-4F0F-A2BA-A03D6AC40341}" type="presParOf" srcId="{E24A28AA-D62B-4C14-B573-B1F1D6E6B1F9}" destId="{6528FBD5-122C-4935-88AF-133CB3343F56}" srcOrd="0" destOrd="0" presId="urn:microsoft.com/office/officeart/2005/8/layout/pyramid1"/>
    <dgm:cxn modelId="{A39FAD56-A94D-4DAC-9734-A0E0B87DE4F4}" type="presParOf" srcId="{E24A28AA-D62B-4C14-B573-B1F1D6E6B1F9}" destId="{578250C3-0EF2-45BC-A611-680428FB91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1A1D21-D164-483D-AADE-C22F3875F35B}" type="doc">
      <dgm:prSet loTypeId="urn:microsoft.com/office/officeart/2005/8/layout/hList3" loCatId="list" qsTypeId="urn:microsoft.com/office/officeart/2005/8/quickstyle/3d1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71C5D758-379E-4F91-9760-A7F21955FE08}">
      <dgm:prSet phldrT="[Текст]" custT="1"/>
      <dgm:spPr>
        <a:solidFill>
          <a:schemeClr val="tx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3000" b="1" u="none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ПОСЕЛЕНИЯ</a:t>
          </a:r>
          <a:endParaRPr lang="ru-RU" sz="3000" u="none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862437-5775-49CA-8ECF-AAF918E3C6CD}" type="parTrans" cxnId="{D7C128B4-8945-4212-830E-57A3D9E95B20}">
      <dgm:prSet/>
      <dgm:spPr/>
      <dgm:t>
        <a:bodyPr/>
        <a:lstStyle/>
        <a:p>
          <a:endParaRPr lang="ru-RU"/>
        </a:p>
      </dgm:t>
    </dgm:pt>
    <dgm:pt modelId="{067773BF-42F9-41E2-B42D-B276F4B2F080}" type="sibTrans" cxnId="{D7C128B4-8945-4212-830E-57A3D9E95B20}">
      <dgm:prSet/>
      <dgm:spPr/>
      <dgm:t>
        <a:bodyPr/>
        <a:lstStyle/>
        <a:p>
          <a:endParaRPr lang="ru-RU"/>
        </a:p>
      </dgm:t>
    </dgm:pt>
    <dgm:pt modelId="{539459EF-A94C-4032-BCAB-908E002602CC}">
      <dgm:prSet phldrT="[Текст]" custT="1"/>
      <dgm:spPr/>
      <dgm:t>
        <a:bodyPr anchor="t"/>
        <a:lstStyle/>
        <a:p>
          <a:pPr algn="ctr" defTabSz="711200">
            <a:lnSpc>
              <a:spcPct val="90000"/>
            </a:lnSpc>
            <a:spcBef>
              <a:spcPct val="0"/>
            </a:spcBef>
            <a:spcAft>
              <a:spcPts val="90"/>
            </a:spcAft>
          </a:pPr>
          <a:r>
            <a:rPr lang="ru-RU" sz="16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</a:p>
        <a:p>
          <a:pPr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</a:pPr>
          <a:r>
            <a:rPr lang="ru-RU" sz="16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</a:t>
          </a:r>
          <a:r>
            <a:rPr lang="ru-RU" sz="12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(средства, предоставляемые одним бюджетом бюджетной системы РФ другому бюджету бюджетной системы РФ): </a:t>
          </a:r>
        </a:p>
        <a:p>
          <a:pPr marL="0" marR="0" indent="0" algn="l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9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600" b="0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</a:t>
          </a: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полномочий, переданных для осуществления органам местного самоуправления в установленном порядке)</a:t>
          </a: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</a:t>
          </a: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(представляются в целях софинансирования расходных обязательств нижестоящего бюджета) </a:t>
          </a: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  <a:endParaRPr lang="ru-RU" sz="1600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</a:pPr>
          <a:r>
            <a:rPr lang="ru-RU" sz="16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Поступления от юридических и физических лиц, в том числе добровольные пожертвования </a:t>
          </a:r>
        </a:p>
      </dgm:t>
    </dgm:pt>
    <dgm:pt modelId="{76A9550E-8B6E-44C2-8CA5-59F421C96403}" type="parTrans" cxnId="{1A1586D6-39A7-421D-B16F-79A9FCEF66C0}">
      <dgm:prSet/>
      <dgm:spPr/>
      <dgm:t>
        <a:bodyPr/>
        <a:lstStyle/>
        <a:p>
          <a:endParaRPr lang="ru-RU"/>
        </a:p>
      </dgm:t>
    </dgm:pt>
    <dgm:pt modelId="{EE347835-AA40-4519-A964-C5EC52AF66CB}" type="sibTrans" cxnId="{1A1586D6-39A7-421D-B16F-79A9FCEF66C0}">
      <dgm:prSet/>
      <dgm:spPr/>
      <dgm:t>
        <a:bodyPr/>
        <a:lstStyle/>
        <a:p>
          <a:endParaRPr lang="ru-RU"/>
        </a:p>
      </dgm:t>
    </dgm:pt>
    <dgm:pt modelId="{452E5216-5EFA-448D-A1B8-EACC8A1B357E}">
      <dgm:prSet phldrT="[Текст]" custT="1"/>
      <dgm:spPr/>
      <dgm:t>
        <a:bodyPr anchor="t"/>
        <a:lstStyle/>
        <a:p>
          <a:pPr algn="ctr">
            <a:spcAft>
              <a:spcPts val="90"/>
            </a:spcAft>
          </a:pPr>
          <a:r>
            <a:rPr lang="ru-RU" sz="16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</a:t>
          </a:r>
        </a:p>
        <a:p>
          <a:pPr algn="ctr">
            <a:spcAft>
              <a:spcPts val="90"/>
            </a:spcAft>
          </a:pPr>
          <a:r>
            <a:rPr lang="ru-RU" sz="1200" b="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(поступления от уплаты пошлин и сборов, установленных законодательством)</a:t>
          </a:r>
          <a:endParaRPr lang="ru-RU" sz="1200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Доходы от сдачи в аренду муниципального имущества </a:t>
          </a:r>
        </a:p>
        <a:p>
          <a:pPr algn="just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Доходы от перечисления части прибыли муниципальных унитарных предприятий </a:t>
          </a:r>
        </a:p>
        <a:p>
          <a:pPr algn="just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Прочие доходы от использования муниципальной собственности</a:t>
          </a:r>
        </a:p>
        <a:p>
          <a:pPr algn="just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Доходы от реализации муниципального имущества </a:t>
          </a:r>
        </a:p>
        <a:p>
          <a:pPr algn="just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Штрафы за нарушение законодательства </a:t>
          </a:r>
        </a:p>
        <a:p>
          <a:pPr algn="just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Прочие неналоговые доход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98CAB-FF17-4F3F-8444-5306D11B310C}" type="parTrans" cxnId="{0096DFDC-9853-4286-8962-FD9F4A0BAD72}">
      <dgm:prSet/>
      <dgm:spPr/>
      <dgm:t>
        <a:bodyPr/>
        <a:lstStyle/>
        <a:p>
          <a:endParaRPr lang="ru-RU"/>
        </a:p>
      </dgm:t>
    </dgm:pt>
    <dgm:pt modelId="{1221A708-0955-4C8A-BC72-43A92D5CEDF8}" type="sibTrans" cxnId="{0096DFDC-9853-4286-8962-FD9F4A0BAD72}">
      <dgm:prSet/>
      <dgm:spPr/>
      <dgm:t>
        <a:bodyPr/>
        <a:lstStyle/>
        <a:p>
          <a:endParaRPr lang="ru-RU"/>
        </a:p>
      </dgm:t>
    </dgm:pt>
    <dgm:pt modelId="{F065F1F7-F066-4EBD-B127-651FA7C2D993}">
      <dgm:prSet phldrT="[Текст]" custT="1"/>
      <dgm:spPr/>
      <dgm:t>
        <a:bodyPr anchor="t"/>
        <a:lstStyle/>
        <a:p>
          <a:pPr algn="ctr">
            <a:spcAft>
              <a:spcPts val="90"/>
            </a:spcAft>
          </a:pPr>
          <a:r>
            <a:rPr lang="ru-RU" sz="16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</a:t>
          </a:r>
          <a:r>
            <a:rPr lang="ru-RU" sz="1200" b="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(поступления от уплаты налогов, установленных Налоговым кодексом РФ)</a:t>
          </a:r>
          <a:r>
            <a:rPr lang="ru-RU" sz="12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l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НДФЛ</a:t>
          </a:r>
        </a:p>
        <a:p>
          <a:pPr algn="l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Акцизы на нефтепродукты</a:t>
          </a:r>
        </a:p>
        <a:p>
          <a:pPr algn="l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Налоги на имущество физических лиц</a:t>
          </a:r>
        </a:p>
        <a:p>
          <a:pPr algn="l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Земельный налог</a:t>
          </a:r>
        </a:p>
        <a:p>
          <a:pPr algn="l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Единый сельскохозяйственный налог</a:t>
          </a:r>
        </a:p>
        <a:p>
          <a:pPr algn="l">
            <a:spcAft>
              <a:spcPts val="90"/>
            </a:spcAft>
          </a:pPr>
          <a:r>
            <a:rPr lang="ru-RU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Госпошлина</a:t>
          </a:r>
        </a:p>
      </dgm:t>
    </dgm:pt>
    <dgm:pt modelId="{69851F0F-5DC6-439F-8B34-A0CE4DF2305B}" type="parTrans" cxnId="{D82DE134-3C66-4847-942C-845F438137DC}">
      <dgm:prSet/>
      <dgm:spPr/>
      <dgm:t>
        <a:bodyPr/>
        <a:lstStyle/>
        <a:p>
          <a:endParaRPr lang="ru-RU"/>
        </a:p>
      </dgm:t>
    </dgm:pt>
    <dgm:pt modelId="{DBDEF0E0-DD8A-41BF-BB1C-F6122F8CA08E}" type="sibTrans" cxnId="{D82DE134-3C66-4847-942C-845F438137DC}">
      <dgm:prSet/>
      <dgm:spPr/>
      <dgm:t>
        <a:bodyPr/>
        <a:lstStyle/>
        <a:p>
          <a:endParaRPr lang="ru-RU"/>
        </a:p>
      </dgm:t>
    </dgm:pt>
    <dgm:pt modelId="{6B4249E9-A027-4EAF-9363-5152F7078E44}" type="pres">
      <dgm:prSet presAssocID="{871A1D21-D164-483D-AADE-C22F3875F35B}" presName="composite" presStyleCnt="0">
        <dgm:presLayoutVars>
          <dgm:chMax val="1"/>
          <dgm:dir/>
          <dgm:resizeHandles val="exact"/>
        </dgm:presLayoutVars>
      </dgm:prSet>
      <dgm:spPr/>
    </dgm:pt>
    <dgm:pt modelId="{E0733952-8E64-4573-92C9-99A1B75C68E2}" type="pres">
      <dgm:prSet presAssocID="{71C5D758-379E-4F91-9760-A7F21955FE08}" presName="roof" presStyleLbl="dkBgShp" presStyleIdx="0" presStyleCnt="2" custScaleX="100000" custScaleY="22176" custLinFactNeighborY="-11408"/>
      <dgm:spPr/>
    </dgm:pt>
    <dgm:pt modelId="{ED7CC9CE-F958-4ACC-AC27-E8CC126C39A6}" type="pres">
      <dgm:prSet presAssocID="{71C5D758-379E-4F91-9760-A7F21955FE08}" presName="pillars" presStyleCnt="0"/>
      <dgm:spPr/>
    </dgm:pt>
    <dgm:pt modelId="{BF0B7D10-A00F-4E42-8D96-E79A40036BE1}" type="pres">
      <dgm:prSet presAssocID="{71C5D758-379E-4F91-9760-A7F21955FE08}" presName="pillar1" presStyleLbl="node1" presStyleIdx="0" presStyleCnt="3" custScaleX="151993" custScaleY="111242" custLinFactX="100000" custLinFactNeighborX="140324" custLinFactNeighborY="11722">
        <dgm:presLayoutVars>
          <dgm:bulletEnabled val="1"/>
        </dgm:presLayoutVars>
      </dgm:prSet>
      <dgm:spPr/>
    </dgm:pt>
    <dgm:pt modelId="{3C21AA7E-8147-41B2-98BC-C6FEB7C67820}" type="pres">
      <dgm:prSet presAssocID="{452E5216-5EFA-448D-A1B8-EACC8A1B357E}" presName="pillarX" presStyleLbl="node1" presStyleIdx="1" presStyleCnt="3" custScaleX="140303" custScaleY="89496" custLinFactNeighborX="-51623" custLinFactNeighborY="24778">
        <dgm:presLayoutVars>
          <dgm:bulletEnabled val="1"/>
        </dgm:presLayoutVars>
      </dgm:prSet>
      <dgm:spPr/>
    </dgm:pt>
    <dgm:pt modelId="{C2949021-543A-4E9F-8932-75D5872BA2A3}" type="pres">
      <dgm:prSet presAssocID="{F065F1F7-F066-4EBD-B127-651FA7C2D993}" presName="pillarX" presStyleLbl="node1" presStyleIdx="2" presStyleCnt="3" custScaleY="73422" custLinFactX="-100000" custLinFactNeighborX="-192508" custLinFactNeighborY="26356">
        <dgm:presLayoutVars>
          <dgm:bulletEnabled val="1"/>
        </dgm:presLayoutVars>
      </dgm:prSet>
      <dgm:spPr/>
    </dgm:pt>
    <dgm:pt modelId="{D734B649-0072-4454-A15B-9BDFEF1355D2}" type="pres">
      <dgm:prSet presAssocID="{71C5D758-379E-4F91-9760-A7F21955FE08}" presName="base" presStyleLbl="dkBgShp" presStyleIdx="1" presStyleCnt="2" custScaleY="42508" custLinFactY="36714" custLinFactNeighborX="163" custLinFactNeighborY="100000"/>
      <dgm:spPr/>
    </dgm:pt>
  </dgm:ptLst>
  <dgm:cxnLst>
    <dgm:cxn modelId="{1AA58E25-1FF0-428B-A504-979143124D6E}" type="presOf" srcId="{71C5D758-379E-4F91-9760-A7F21955FE08}" destId="{E0733952-8E64-4573-92C9-99A1B75C68E2}" srcOrd="0" destOrd="0" presId="urn:microsoft.com/office/officeart/2005/8/layout/hList3"/>
    <dgm:cxn modelId="{D82DE134-3C66-4847-942C-845F438137DC}" srcId="{71C5D758-379E-4F91-9760-A7F21955FE08}" destId="{F065F1F7-F066-4EBD-B127-651FA7C2D993}" srcOrd="2" destOrd="0" parTransId="{69851F0F-5DC6-439F-8B34-A0CE4DF2305B}" sibTransId="{DBDEF0E0-DD8A-41BF-BB1C-F6122F8CA08E}"/>
    <dgm:cxn modelId="{975C503E-FAA2-409C-B6D5-6DDB71F1E004}" type="presOf" srcId="{452E5216-5EFA-448D-A1B8-EACC8A1B357E}" destId="{3C21AA7E-8147-41B2-98BC-C6FEB7C67820}" srcOrd="0" destOrd="0" presId="urn:microsoft.com/office/officeart/2005/8/layout/hList3"/>
    <dgm:cxn modelId="{21085F97-1773-4E3C-84B8-390199031496}" type="presOf" srcId="{871A1D21-D164-483D-AADE-C22F3875F35B}" destId="{6B4249E9-A027-4EAF-9363-5152F7078E44}" srcOrd="0" destOrd="0" presId="urn:microsoft.com/office/officeart/2005/8/layout/hList3"/>
    <dgm:cxn modelId="{D7C128B4-8945-4212-830E-57A3D9E95B20}" srcId="{871A1D21-D164-483D-AADE-C22F3875F35B}" destId="{71C5D758-379E-4F91-9760-A7F21955FE08}" srcOrd="0" destOrd="0" parTransId="{6A862437-5775-49CA-8ECF-AAF918E3C6CD}" sibTransId="{067773BF-42F9-41E2-B42D-B276F4B2F080}"/>
    <dgm:cxn modelId="{50811EBD-7490-4FB7-855D-6455B628F35C}" type="presOf" srcId="{F065F1F7-F066-4EBD-B127-651FA7C2D993}" destId="{C2949021-543A-4E9F-8932-75D5872BA2A3}" srcOrd="0" destOrd="0" presId="urn:microsoft.com/office/officeart/2005/8/layout/hList3"/>
    <dgm:cxn modelId="{FEE20CC1-4AC4-4D5E-B978-9705B90E116C}" type="presOf" srcId="{539459EF-A94C-4032-BCAB-908E002602CC}" destId="{BF0B7D10-A00F-4E42-8D96-E79A40036BE1}" srcOrd="0" destOrd="0" presId="urn:microsoft.com/office/officeart/2005/8/layout/hList3"/>
    <dgm:cxn modelId="{1A1586D6-39A7-421D-B16F-79A9FCEF66C0}" srcId="{71C5D758-379E-4F91-9760-A7F21955FE08}" destId="{539459EF-A94C-4032-BCAB-908E002602CC}" srcOrd="0" destOrd="0" parTransId="{76A9550E-8B6E-44C2-8CA5-59F421C96403}" sibTransId="{EE347835-AA40-4519-A964-C5EC52AF66CB}"/>
    <dgm:cxn modelId="{0096DFDC-9853-4286-8962-FD9F4A0BAD72}" srcId="{71C5D758-379E-4F91-9760-A7F21955FE08}" destId="{452E5216-5EFA-448D-A1B8-EACC8A1B357E}" srcOrd="1" destOrd="0" parTransId="{4C198CAB-FF17-4F3F-8444-5306D11B310C}" sibTransId="{1221A708-0955-4C8A-BC72-43A92D5CEDF8}"/>
    <dgm:cxn modelId="{F42262DA-B814-4F64-9176-91812625F62C}" type="presParOf" srcId="{6B4249E9-A027-4EAF-9363-5152F7078E44}" destId="{E0733952-8E64-4573-92C9-99A1B75C68E2}" srcOrd="0" destOrd="0" presId="urn:microsoft.com/office/officeart/2005/8/layout/hList3"/>
    <dgm:cxn modelId="{3C253091-6DCD-4981-A19A-627B34695EE5}" type="presParOf" srcId="{6B4249E9-A027-4EAF-9363-5152F7078E44}" destId="{ED7CC9CE-F958-4ACC-AC27-E8CC126C39A6}" srcOrd="1" destOrd="0" presId="urn:microsoft.com/office/officeart/2005/8/layout/hList3"/>
    <dgm:cxn modelId="{7265D358-FB4C-4B12-9E9A-6E4F658243BD}" type="presParOf" srcId="{ED7CC9CE-F958-4ACC-AC27-E8CC126C39A6}" destId="{BF0B7D10-A00F-4E42-8D96-E79A40036BE1}" srcOrd="0" destOrd="0" presId="urn:microsoft.com/office/officeart/2005/8/layout/hList3"/>
    <dgm:cxn modelId="{2EEEE603-690C-4143-A604-41859498E1EA}" type="presParOf" srcId="{ED7CC9CE-F958-4ACC-AC27-E8CC126C39A6}" destId="{3C21AA7E-8147-41B2-98BC-C6FEB7C67820}" srcOrd="1" destOrd="0" presId="urn:microsoft.com/office/officeart/2005/8/layout/hList3"/>
    <dgm:cxn modelId="{7527DE19-DD35-4600-ADCC-9D358DACA592}" type="presParOf" srcId="{ED7CC9CE-F958-4ACC-AC27-E8CC126C39A6}" destId="{C2949021-543A-4E9F-8932-75D5872BA2A3}" srcOrd="2" destOrd="0" presId="urn:microsoft.com/office/officeart/2005/8/layout/hList3"/>
    <dgm:cxn modelId="{FC810104-14ED-40C6-8E3A-F628B55CD670}" type="presParOf" srcId="{6B4249E9-A027-4EAF-9363-5152F7078E44}" destId="{D734B649-0072-4454-A15B-9BDFEF1355D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2BF1F6-7562-477E-9B1B-AA7C44EB9968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ACF9C-D9C4-4968-904F-913AA7D107E5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бюджета распределены по:</a:t>
          </a:r>
        </a:p>
      </dgm:t>
    </dgm:pt>
    <dgm:pt modelId="{6E251850-28D0-4BB9-9705-A9B716ED12D7}" type="parTrans" cxnId="{F6486926-3D95-4528-8F9B-2674CF05E783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787FC5-0154-4307-989B-6B878B88448F}" type="sibTrans" cxnId="{F6486926-3D95-4528-8F9B-2674CF05E783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C656F-3A8C-4898-B484-93B41DB56B8F}">
      <dgm:prSet phldrT="[Текст]" custT="1"/>
      <dgm:spPr/>
      <dgm:t>
        <a:bodyPr/>
        <a:lstStyle/>
        <a:p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разделам, подразделам бюджетной классификации </a:t>
          </a:r>
        </a:p>
      </dgm:t>
    </dgm:pt>
    <dgm:pt modelId="{B4E337D1-7005-4B43-9DB5-6B2996DD93E2}" type="parTrans" cxnId="{760BD51D-C627-47BF-A675-7526A437BD8F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91175C-6299-408E-9714-43B3A9674CF5}" type="sibTrans" cxnId="{760BD51D-C627-47BF-A675-7526A437BD8F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680DB-8E2C-4149-8402-613AB326FD53}">
      <dgm:prSet phldrT="[Текст]" custT="1"/>
      <dgm:spPr/>
      <dgm:t>
        <a:bodyPr/>
        <a:lstStyle/>
        <a:p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главным распорядителям бюджетных средств</a:t>
          </a:r>
        </a:p>
      </dgm:t>
    </dgm:pt>
    <dgm:pt modelId="{BA43FE09-E9D4-472F-A226-50F1D20D0939}" type="parTrans" cxnId="{5F15DBC0-76B4-4A99-A975-F44CA3C1BD3C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C3AED9-133A-4E85-8C1F-8668B2C45D17}" type="sibTrans" cxnId="{5F15DBC0-76B4-4A99-A975-F44CA3C1BD3C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4E7827-FF87-4E45-A8D5-6651CE38F1F3}">
      <dgm:prSet phldrT="[Текст]" custT="1"/>
      <dgm:spPr/>
      <dgm:t>
        <a:bodyPr/>
        <a:lstStyle/>
        <a:p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муниципальным программам и непрограммным расходам</a:t>
          </a:r>
        </a:p>
      </dgm:t>
    </dgm:pt>
    <dgm:pt modelId="{43561938-5A00-4D7F-AB2F-71CFEFC04B37}" type="parTrans" cxnId="{B31D4C09-4324-465F-BF0D-4E44FA3392D1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9E8B4-B0A7-4E07-B517-BDA2ACD36AA6}" type="sibTrans" cxnId="{B31D4C09-4324-465F-BF0D-4E44FA3392D1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97FABC-0798-4135-B3A4-3CC28229F26A}" type="pres">
      <dgm:prSet presAssocID="{E82BF1F6-7562-477E-9B1B-AA7C44EB99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78A3C2-8F9A-4200-8914-8F5222247BEE}" type="pres">
      <dgm:prSet presAssocID="{D88ACF9C-D9C4-4968-904F-913AA7D107E5}" presName="hierRoot1" presStyleCnt="0">
        <dgm:presLayoutVars>
          <dgm:hierBranch val="init"/>
        </dgm:presLayoutVars>
      </dgm:prSet>
      <dgm:spPr/>
    </dgm:pt>
    <dgm:pt modelId="{EDC57155-490F-4041-A623-9D741FA6AF8E}" type="pres">
      <dgm:prSet presAssocID="{D88ACF9C-D9C4-4968-904F-913AA7D107E5}" presName="rootComposite1" presStyleCnt="0"/>
      <dgm:spPr/>
    </dgm:pt>
    <dgm:pt modelId="{94978547-D9C7-4B5D-9E87-3B2FF784B051}" type="pres">
      <dgm:prSet presAssocID="{D88ACF9C-D9C4-4968-904F-913AA7D107E5}" presName="rootText1" presStyleLbl="node0" presStyleIdx="0" presStyleCnt="1" custScaleX="45572" custScaleY="66669" custLinFactNeighborX="-17137" custLinFactNeighborY="-28815">
        <dgm:presLayoutVars>
          <dgm:chPref val="3"/>
        </dgm:presLayoutVars>
      </dgm:prSet>
      <dgm:spPr/>
    </dgm:pt>
    <dgm:pt modelId="{7F8B0F56-E94B-4AE9-864E-877DE99AFD7E}" type="pres">
      <dgm:prSet presAssocID="{D88ACF9C-D9C4-4968-904F-913AA7D107E5}" presName="rootConnector1" presStyleLbl="node1" presStyleIdx="0" presStyleCnt="0"/>
      <dgm:spPr/>
    </dgm:pt>
    <dgm:pt modelId="{9480D8D2-0905-437E-8E81-A47064AEE55B}" type="pres">
      <dgm:prSet presAssocID="{D88ACF9C-D9C4-4968-904F-913AA7D107E5}" presName="hierChild2" presStyleCnt="0"/>
      <dgm:spPr/>
    </dgm:pt>
    <dgm:pt modelId="{E8766BD2-F5FE-482E-816A-E026AB49E457}" type="pres">
      <dgm:prSet presAssocID="{B4E337D1-7005-4B43-9DB5-6B2996DD93E2}" presName="Name64" presStyleLbl="parChTrans1D2" presStyleIdx="0" presStyleCnt="3"/>
      <dgm:spPr/>
    </dgm:pt>
    <dgm:pt modelId="{91FF235F-FBCE-4B4F-88BC-73909D3C458F}" type="pres">
      <dgm:prSet presAssocID="{DDEC656F-3A8C-4898-B484-93B41DB56B8F}" presName="hierRoot2" presStyleCnt="0">
        <dgm:presLayoutVars>
          <dgm:hierBranch val="init"/>
        </dgm:presLayoutVars>
      </dgm:prSet>
      <dgm:spPr/>
    </dgm:pt>
    <dgm:pt modelId="{290EA3CB-0977-4B72-9522-ABE6B91E3892}" type="pres">
      <dgm:prSet presAssocID="{DDEC656F-3A8C-4898-B484-93B41DB56B8F}" presName="rootComposite" presStyleCnt="0"/>
      <dgm:spPr/>
    </dgm:pt>
    <dgm:pt modelId="{39006DEE-9DC1-4BC4-A973-0E3BBEAC6F00}" type="pres">
      <dgm:prSet presAssocID="{DDEC656F-3A8C-4898-B484-93B41DB56B8F}" presName="rootText" presStyleLbl="node2" presStyleIdx="0" presStyleCnt="3" custScaleX="121289" custScaleY="22834" custLinFactNeighborX="-1049" custLinFactNeighborY="35434">
        <dgm:presLayoutVars>
          <dgm:chPref val="3"/>
        </dgm:presLayoutVars>
      </dgm:prSet>
      <dgm:spPr/>
    </dgm:pt>
    <dgm:pt modelId="{ADFD3BF3-E48E-42D3-9EDC-F94AE29824B6}" type="pres">
      <dgm:prSet presAssocID="{DDEC656F-3A8C-4898-B484-93B41DB56B8F}" presName="rootConnector" presStyleLbl="node2" presStyleIdx="0" presStyleCnt="3"/>
      <dgm:spPr/>
    </dgm:pt>
    <dgm:pt modelId="{BC57EB0F-70DF-4D00-A7FB-48F5FF99EB30}" type="pres">
      <dgm:prSet presAssocID="{DDEC656F-3A8C-4898-B484-93B41DB56B8F}" presName="hierChild4" presStyleCnt="0"/>
      <dgm:spPr/>
    </dgm:pt>
    <dgm:pt modelId="{A67B9D17-7032-4B60-B382-B045169B0A17}" type="pres">
      <dgm:prSet presAssocID="{DDEC656F-3A8C-4898-B484-93B41DB56B8F}" presName="hierChild5" presStyleCnt="0"/>
      <dgm:spPr/>
    </dgm:pt>
    <dgm:pt modelId="{B935A2E9-7639-438C-AEAF-54628BA5430A}" type="pres">
      <dgm:prSet presAssocID="{BA43FE09-E9D4-472F-A226-50F1D20D0939}" presName="Name64" presStyleLbl="parChTrans1D2" presStyleIdx="1" presStyleCnt="3"/>
      <dgm:spPr/>
    </dgm:pt>
    <dgm:pt modelId="{9F480E10-8A72-475C-9735-963BAD14915B}" type="pres">
      <dgm:prSet presAssocID="{4AC680DB-8E2C-4149-8402-613AB326FD53}" presName="hierRoot2" presStyleCnt="0">
        <dgm:presLayoutVars>
          <dgm:hierBranch val="init"/>
        </dgm:presLayoutVars>
      </dgm:prSet>
      <dgm:spPr/>
    </dgm:pt>
    <dgm:pt modelId="{F919AA4E-D919-4435-BDC8-1DB120CE9A92}" type="pres">
      <dgm:prSet presAssocID="{4AC680DB-8E2C-4149-8402-613AB326FD53}" presName="rootComposite" presStyleCnt="0"/>
      <dgm:spPr/>
    </dgm:pt>
    <dgm:pt modelId="{8D80B3A6-9A0F-4DBD-B75B-FDAD28EAB9EF}" type="pres">
      <dgm:prSet presAssocID="{4AC680DB-8E2C-4149-8402-613AB326FD53}" presName="rootText" presStyleLbl="node2" presStyleIdx="1" presStyleCnt="3" custScaleX="121289" custScaleY="22292" custLinFactNeighborX="-1049" custLinFactNeighborY="-58001">
        <dgm:presLayoutVars>
          <dgm:chPref val="3"/>
        </dgm:presLayoutVars>
      </dgm:prSet>
      <dgm:spPr/>
    </dgm:pt>
    <dgm:pt modelId="{F4D913BA-43C2-4FD5-851E-2BC3350ACCFB}" type="pres">
      <dgm:prSet presAssocID="{4AC680DB-8E2C-4149-8402-613AB326FD53}" presName="rootConnector" presStyleLbl="node2" presStyleIdx="1" presStyleCnt="3"/>
      <dgm:spPr/>
    </dgm:pt>
    <dgm:pt modelId="{A0962946-F2DF-42FC-A3B6-868FBEA59D25}" type="pres">
      <dgm:prSet presAssocID="{4AC680DB-8E2C-4149-8402-613AB326FD53}" presName="hierChild4" presStyleCnt="0"/>
      <dgm:spPr/>
    </dgm:pt>
    <dgm:pt modelId="{49B4AB8F-0025-45F1-8F45-2A6E33E0E0B7}" type="pres">
      <dgm:prSet presAssocID="{4AC680DB-8E2C-4149-8402-613AB326FD53}" presName="hierChild5" presStyleCnt="0"/>
      <dgm:spPr/>
    </dgm:pt>
    <dgm:pt modelId="{1796CD60-70F6-4C96-9679-2989916396F9}" type="pres">
      <dgm:prSet presAssocID="{43561938-5A00-4D7F-AB2F-71CFEFC04B37}" presName="Name64" presStyleLbl="parChTrans1D2" presStyleIdx="2" presStyleCnt="3"/>
      <dgm:spPr/>
    </dgm:pt>
    <dgm:pt modelId="{CAE133F8-AA50-4B60-8A34-2B555C78DA27}" type="pres">
      <dgm:prSet presAssocID="{D44E7827-FF87-4E45-A8D5-6651CE38F1F3}" presName="hierRoot2" presStyleCnt="0">
        <dgm:presLayoutVars>
          <dgm:hierBranch val="init"/>
        </dgm:presLayoutVars>
      </dgm:prSet>
      <dgm:spPr/>
    </dgm:pt>
    <dgm:pt modelId="{3D47EF21-AB07-4277-8CD8-C7183DE2BDD6}" type="pres">
      <dgm:prSet presAssocID="{D44E7827-FF87-4E45-A8D5-6651CE38F1F3}" presName="rootComposite" presStyleCnt="0"/>
      <dgm:spPr/>
    </dgm:pt>
    <dgm:pt modelId="{9F9C8E74-C59C-4FAB-9D85-65E80DC5D34F}" type="pres">
      <dgm:prSet presAssocID="{D44E7827-FF87-4E45-A8D5-6651CE38F1F3}" presName="rootText" presStyleLbl="node2" presStyleIdx="2" presStyleCnt="3" custScaleX="121289" custScaleY="20783" custLinFactNeighborX="-1049" custLinFactNeighborY="-56117">
        <dgm:presLayoutVars>
          <dgm:chPref val="3"/>
        </dgm:presLayoutVars>
      </dgm:prSet>
      <dgm:spPr/>
    </dgm:pt>
    <dgm:pt modelId="{9757B90A-EA88-42A0-9FCC-29731F1E36A7}" type="pres">
      <dgm:prSet presAssocID="{D44E7827-FF87-4E45-A8D5-6651CE38F1F3}" presName="rootConnector" presStyleLbl="node2" presStyleIdx="2" presStyleCnt="3"/>
      <dgm:spPr/>
    </dgm:pt>
    <dgm:pt modelId="{C52A5408-5E13-4654-9FA0-0E1E0B3D34B8}" type="pres">
      <dgm:prSet presAssocID="{D44E7827-FF87-4E45-A8D5-6651CE38F1F3}" presName="hierChild4" presStyleCnt="0"/>
      <dgm:spPr/>
    </dgm:pt>
    <dgm:pt modelId="{9BE505A1-2848-4501-A07D-EB05C86B4E72}" type="pres">
      <dgm:prSet presAssocID="{D44E7827-FF87-4E45-A8D5-6651CE38F1F3}" presName="hierChild5" presStyleCnt="0"/>
      <dgm:spPr/>
    </dgm:pt>
    <dgm:pt modelId="{99FF6B37-0953-490F-8885-898D401CC887}" type="pres">
      <dgm:prSet presAssocID="{D88ACF9C-D9C4-4968-904F-913AA7D107E5}" presName="hierChild3" presStyleCnt="0"/>
      <dgm:spPr/>
    </dgm:pt>
  </dgm:ptLst>
  <dgm:cxnLst>
    <dgm:cxn modelId="{41312D01-3495-442D-95B2-BFE201FAFF8E}" type="presOf" srcId="{D88ACF9C-D9C4-4968-904F-913AA7D107E5}" destId="{94978547-D9C7-4B5D-9E87-3B2FF784B051}" srcOrd="0" destOrd="0" presId="urn:microsoft.com/office/officeart/2009/3/layout/HorizontalOrganizationChart"/>
    <dgm:cxn modelId="{B31D4C09-4324-465F-BF0D-4E44FA3392D1}" srcId="{D88ACF9C-D9C4-4968-904F-913AA7D107E5}" destId="{D44E7827-FF87-4E45-A8D5-6651CE38F1F3}" srcOrd="2" destOrd="0" parTransId="{43561938-5A00-4D7F-AB2F-71CFEFC04B37}" sibTransId="{3469E8B4-B0A7-4E07-B517-BDA2ACD36AA6}"/>
    <dgm:cxn modelId="{EA949818-2D7E-4B96-BBC8-75DC0AD3DBDF}" type="presOf" srcId="{43561938-5A00-4D7F-AB2F-71CFEFC04B37}" destId="{1796CD60-70F6-4C96-9679-2989916396F9}" srcOrd="0" destOrd="0" presId="urn:microsoft.com/office/officeart/2009/3/layout/HorizontalOrganizationChart"/>
    <dgm:cxn modelId="{42E83C1A-E94B-4664-A9A2-D9F37E070B37}" type="presOf" srcId="{E82BF1F6-7562-477E-9B1B-AA7C44EB9968}" destId="{3897FABC-0798-4135-B3A4-3CC28229F26A}" srcOrd="0" destOrd="0" presId="urn:microsoft.com/office/officeart/2009/3/layout/HorizontalOrganizationChart"/>
    <dgm:cxn modelId="{F68D981D-E95B-49B7-A597-CFBB0C865D4C}" type="presOf" srcId="{D44E7827-FF87-4E45-A8D5-6651CE38F1F3}" destId="{9F9C8E74-C59C-4FAB-9D85-65E80DC5D34F}" srcOrd="0" destOrd="0" presId="urn:microsoft.com/office/officeart/2009/3/layout/HorizontalOrganizationChart"/>
    <dgm:cxn modelId="{760BD51D-C627-47BF-A675-7526A437BD8F}" srcId="{D88ACF9C-D9C4-4968-904F-913AA7D107E5}" destId="{DDEC656F-3A8C-4898-B484-93B41DB56B8F}" srcOrd="0" destOrd="0" parTransId="{B4E337D1-7005-4B43-9DB5-6B2996DD93E2}" sibTransId="{9291175C-6299-408E-9714-43B3A9674CF5}"/>
    <dgm:cxn modelId="{F6486926-3D95-4528-8F9B-2674CF05E783}" srcId="{E82BF1F6-7562-477E-9B1B-AA7C44EB9968}" destId="{D88ACF9C-D9C4-4968-904F-913AA7D107E5}" srcOrd="0" destOrd="0" parTransId="{6E251850-28D0-4BB9-9705-A9B716ED12D7}" sibTransId="{22787FC5-0154-4307-989B-6B878B88448F}"/>
    <dgm:cxn modelId="{936A1B31-AA25-42F3-950C-2A3EFBC7DA57}" type="presOf" srcId="{B4E337D1-7005-4B43-9DB5-6B2996DD93E2}" destId="{E8766BD2-F5FE-482E-816A-E026AB49E457}" srcOrd="0" destOrd="0" presId="urn:microsoft.com/office/officeart/2009/3/layout/HorizontalOrganizationChart"/>
    <dgm:cxn modelId="{130FD335-32B0-4471-8342-4B2411CAC94F}" type="presOf" srcId="{D88ACF9C-D9C4-4968-904F-913AA7D107E5}" destId="{7F8B0F56-E94B-4AE9-864E-877DE99AFD7E}" srcOrd="1" destOrd="0" presId="urn:microsoft.com/office/officeart/2009/3/layout/HorizontalOrganizationChart"/>
    <dgm:cxn modelId="{3D73363C-57E4-41B7-8292-E7116914C8C4}" type="presOf" srcId="{DDEC656F-3A8C-4898-B484-93B41DB56B8F}" destId="{39006DEE-9DC1-4BC4-A973-0E3BBEAC6F00}" srcOrd="0" destOrd="0" presId="urn:microsoft.com/office/officeart/2009/3/layout/HorizontalOrganizationChart"/>
    <dgm:cxn modelId="{3F0BF4B8-F564-4DE6-A81A-167B5A47BC76}" type="presOf" srcId="{D44E7827-FF87-4E45-A8D5-6651CE38F1F3}" destId="{9757B90A-EA88-42A0-9FCC-29731F1E36A7}" srcOrd="1" destOrd="0" presId="urn:microsoft.com/office/officeart/2009/3/layout/HorizontalOrganizationChart"/>
    <dgm:cxn modelId="{5F15DBC0-76B4-4A99-A975-F44CA3C1BD3C}" srcId="{D88ACF9C-D9C4-4968-904F-913AA7D107E5}" destId="{4AC680DB-8E2C-4149-8402-613AB326FD53}" srcOrd="1" destOrd="0" parTransId="{BA43FE09-E9D4-472F-A226-50F1D20D0939}" sibTransId="{E3C3AED9-133A-4E85-8C1F-8668B2C45D17}"/>
    <dgm:cxn modelId="{CF7AB0C5-BC5E-4265-B31A-60CB620BC402}" type="presOf" srcId="{4AC680DB-8E2C-4149-8402-613AB326FD53}" destId="{8D80B3A6-9A0F-4DBD-B75B-FDAD28EAB9EF}" srcOrd="0" destOrd="0" presId="urn:microsoft.com/office/officeart/2009/3/layout/HorizontalOrganizationChart"/>
    <dgm:cxn modelId="{5E4FA9D7-4621-44A2-82FD-DC2AFE30F6B8}" type="presOf" srcId="{DDEC656F-3A8C-4898-B484-93B41DB56B8F}" destId="{ADFD3BF3-E48E-42D3-9EDC-F94AE29824B6}" srcOrd="1" destOrd="0" presId="urn:microsoft.com/office/officeart/2009/3/layout/HorizontalOrganizationChart"/>
    <dgm:cxn modelId="{53BCAEDC-775A-4D7C-8649-11C3D88D711B}" type="presOf" srcId="{BA43FE09-E9D4-472F-A226-50F1D20D0939}" destId="{B935A2E9-7639-438C-AEAF-54628BA5430A}" srcOrd="0" destOrd="0" presId="urn:microsoft.com/office/officeart/2009/3/layout/HorizontalOrganizationChart"/>
    <dgm:cxn modelId="{00C0EBE5-AA77-4FCA-BC80-526DA2DC5814}" type="presOf" srcId="{4AC680DB-8E2C-4149-8402-613AB326FD53}" destId="{F4D913BA-43C2-4FD5-851E-2BC3350ACCFB}" srcOrd="1" destOrd="0" presId="urn:microsoft.com/office/officeart/2009/3/layout/HorizontalOrganizationChart"/>
    <dgm:cxn modelId="{E1EB33F7-EBE5-4AED-AA91-9103F814708B}" type="presParOf" srcId="{3897FABC-0798-4135-B3A4-3CC28229F26A}" destId="{1978A3C2-8F9A-4200-8914-8F5222247BEE}" srcOrd="0" destOrd="0" presId="urn:microsoft.com/office/officeart/2009/3/layout/HorizontalOrganizationChart"/>
    <dgm:cxn modelId="{24FC0BB6-7224-40A2-ACF0-F58BE5F95851}" type="presParOf" srcId="{1978A3C2-8F9A-4200-8914-8F5222247BEE}" destId="{EDC57155-490F-4041-A623-9D741FA6AF8E}" srcOrd="0" destOrd="0" presId="urn:microsoft.com/office/officeart/2009/3/layout/HorizontalOrganizationChart"/>
    <dgm:cxn modelId="{0FC0F3E0-0539-47C4-83B6-AD622B8F5F5F}" type="presParOf" srcId="{EDC57155-490F-4041-A623-9D741FA6AF8E}" destId="{94978547-D9C7-4B5D-9E87-3B2FF784B051}" srcOrd="0" destOrd="0" presId="urn:microsoft.com/office/officeart/2009/3/layout/HorizontalOrganizationChart"/>
    <dgm:cxn modelId="{F363151C-4F29-45FA-88F4-44350F5632C7}" type="presParOf" srcId="{EDC57155-490F-4041-A623-9D741FA6AF8E}" destId="{7F8B0F56-E94B-4AE9-864E-877DE99AFD7E}" srcOrd="1" destOrd="0" presId="urn:microsoft.com/office/officeart/2009/3/layout/HorizontalOrganizationChart"/>
    <dgm:cxn modelId="{59761400-A0E2-4856-832C-901B28969C85}" type="presParOf" srcId="{1978A3C2-8F9A-4200-8914-8F5222247BEE}" destId="{9480D8D2-0905-437E-8E81-A47064AEE55B}" srcOrd="1" destOrd="0" presId="urn:microsoft.com/office/officeart/2009/3/layout/HorizontalOrganizationChart"/>
    <dgm:cxn modelId="{AD020528-C1D9-4721-BA4F-784207584891}" type="presParOf" srcId="{9480D8D2-0905-437E-8E81-A47064AEE55B}" destId="{E8766BD2-F5FE-482E-816A-E026AB49E457}" srcOrd="0" destOrd="0" presId="urn:microsoft.com/office/officeart/2009/3/layout/HorizontalOrganizationChart"/>
    <dgm:cxn modelId="{EACBC627-C965-4178-8EFF-DEADA973E39A}" type="presParOf" srcId="{9480D8D2-0905-437E-8E81-A47064AEE55B}" destId="{91FF235F-FBCE-4B4F-88BC-73909D3C458F}" srcOrd="1" destOrd="0" presId="urn:microsoft.com/office/officeart/2009/3/layout/HorizontalOrganizationChart"/>
    <dgm:cxn modelId="{17CBC2A5-D2BA-41DA-8DF4-B99C9423936F}" type="presParOf" srcId="{91FF235F-FBCE-4B4F-88BC-73909D3C458F}" destId="{290EA3CB-0977-4B72-9522-ABE6B91E3892}" srcOrd="0" destOrd="0" presId="urn:microsoft.com/office/officeart/2009/3/layout/HorizontalOrganizationChart"/>
    <dgm:cxn modelId="{A0059566-FD2D-43A4-AF82-FE06798BDB2E}" type="presParOf" srcId="{290EA3CB-0977-4B72-9522-ABE6B91E3892}" destId="{39006DEE-9DC1-4BC4-A973-0E3BBEAC6F00}" srcOrd="0" destOrd="0" presId="urn:microsoft.com/office/officeart/2009/3/layout/HorizontalOrganizationChart"/>
    <dgm:cxn modelId="{B5F5C3B0-96D6-4CF4-8B55-8862382E4DCC}" type="presParOf" srcId="{290EA3CB-0977-4B72-9522-ABE6B91E3892}" destId="{ADFD3BF3-E48E-42D3-9EDC-F94AE29824B6}" srcOrd="1" destOrd="0" presId="urn:microsoft.com/office/officeart/2009/3/layout/HorizontalOrganizationChart"/>
    <dgm:cxn modelId="{7E0B2ECB-B43E-467D-AE0F-122795943402}" type="presParOf" srcId="{91FF235F-FBCE-4B4F-88BC-73909D3C458F}" destId="{BC57EB0F-70DF-4D00-A7FB-48F5FF99EB30}" srcOrd="1" destOrd="0" presId="urn:microsoft.com/office/officeart/2009/3/layout/HorizontalOrganizationChart"/>
    <dgm:cxn modelId="{53CC2E61-BCED-4BCB-9A06-71371F7E8A8E}" type="presParOf" srcId="{91FF235F-FBCE-4B4F-88BC-73909D3C458F}" destId="{A67B9D17-7032-4B60-B382-B045169B0A17}" srcOrd="2" destOrd="0" presId="urn:microsoft.com/office/officeart/2009/3/layout/HorizontalOrganizationChart"/>
    <dgm:cxn modelId="{94530DBA-1FD5-4D66-833C-211A2AA863DA}" type="presParOf" srcId="{9480D8D2-0905-437E-8E81-A47064AEE55B}" destId="{B935A2E9-7639-438C-AEAF-54628BA5430A}" srcOrd="2" destOrd="0" presId="urn:microsoft.com/office/officeart/2009/3/layout/HorizontalOrganizationChart"/>
    <dgm:cxn modelId="{CD70F7AA-BF0A-407F-9974-85637022E7C9}" type="presParOf" srcId="{9480D8D2-0905-437E-8E81-A47064AEE55B}" destId="{9F480E10-8A72-475C-9735-963BAD14915B}" srcOrd="3" destOrd="0" presId="urn:microsoft.com/office/officeart/2009/3/layout/HorizontalOrganizationChart"/>
    <dgm:cxn modelId="{7B2B7724-280A-4F2C-9B2C-9E932D84FD44}" type="presParOf" srcId="{9F480E10-8A72-475C-9735-963BAD14915B}" destId="{F919AA4E-D919-4435-BDC8-1DB120CE9A92}" srcOrd="0" destOrd="0" presId="urn:microsoft.com/office/officeart/2009/3/layout/HorizontalOrganizationChart"/>
    <dgm:cxn modelId="{DF323B20-56B2-452D-8287-BD77BB1FB69F}" type="presParOf" srcId="{F919AA4E-D919-4435-BDC8-1DB120CE9A92}" destId="{8D80B3A6-9A0F-4DBD-B75B-FDAD28EAB9EF}" srcOrd="0" destOrd="0" presId="urn:microsoft.com/office/officeart/2009/3/layout/HorizontalOrganizationChart"/>
    <dgm:cxn modelId="{327A6540-861B-454D-858E-A6573E86A9C3}" type="presParOf" srcId="{F919AA4E-D919-4435-BDC8-1DB120CE9A92}" destId="{F4D913BA-43C2-4FD5-851E-2BC3350ACCFB}" srcOrd="1" destOrd="0" presId="urn:microsoft.com/office/officeart/2009/3/layout/HorizontalOrganizationChart"/>
    <dgm:cxn modelId="{76DDCAB9-D3B5-4BD3-A859-220B2D11CB4F}" type="presParOf" srcId="{9F480E10-8A72-475C-9735-963BAD14915B}" destId="{A0962946-F2DF-42FC-A3B6-868FBEA59D25}" srcOrd="1" destOrd="0" presId="urn:microsoft.com/office/officeart/2009/3/layout/HorizontalOrganizationChart"/>
    <dgm:cxn modelId="{368BE769-78C9-49EF-A2A4-5711D8053344}" type="presParOf" srcId="{9F480E10-8A72-475C-9735-963BAD14915B}" destId="{49B4AB8F-0025-45F1-8F45-2A6E33E0E0B7}" srcOrd="2" destOrd="0" presId="urn:microsoft.com/office/officeart/2009/3/layout/HorizontalOrganizationChart"/>
    <dgm:cxn modelId="{96B261D1-59BF-4AA3-B316-0BF696EF1AF1}" type="presParOf" srcId="{9480D8D2-0905-437E-8E81-A47064AEE55B}" destId="{1796CD60-70F6-4C96-9679-2989916396F9}" srcOrd="4" destOrd="0" presId="urn:microsoft.com/office/officeart/2009/3/layout/HorizontalOrganizationChart"/>
    <dgm:cxn modelId="{8621D453-0653-4B6C-A755-71175E4EB531}" type="presParOf" srcId="{9480D8D2-0905-437E-8E81-A47064AEE55B}" destId="{CAE133F8-AA50-4B60-8A34-2B555C78DA27}" srcOrd="5" destOrd="0" presId="urn:microsoft.com/office/officeart/2009/3/layout/HorizontalOrganizationChart"/>
    <dgm:cxn modelId="{94D2D502-A8EC-4805-9131-4A5A8060414A}" type="presParOf" srcId="{CAE133F8-AA50-4B60-8A34-2B555C78DA27}" destId="{3D47EF21-AB07-4277-8CD8-C7183DE2BDD6}" srcOrd="0" destOrd="0" presId="urn:microsoft.com/office/officeart/2009/3/layout/HorizontalOrganizationChart"/>
    <dgm:cxn modelId="{AA2BFAC0-CCB6-447D-A359-EC1C4721B9D1}" type="presParOf" srcId="{3D47EF21-AB07-4277-8CD8-C7183DE2BDD6}" destId="{9F9C8E74-C59C-4FAB-9D85-65E80DC5D34F}" srcOrd="0" destOrd="0" presId="urn:microsoft.com/office/officeart/2009/3/layout/HorizontalOrganizationChart"/>
    <dgm:cxn modelId="{E92D9AE7-C7BC-4D62-8F37-B388D049BCD6}" type="presParOf" srcId="{3D47EF21-AB07-4277-8CD8-C7183DE2BDD6}" destId="{9757B90A-EA88-42A0-9FCC-29731F1E36A7}" srcOrd="1" destOrd="0" presId="urn:microsoft.com/office/officeart/2009/3/layout/HorizontalOrganizationChart"/>
    <dgm:cxn modelId="{D15ACE80-D5ED-40A2-A772-FA1387CE0BFC}" type="presParOf" srcId="{CAE133F8-AA50-4B60-8A34-2B555C78DA27}" destId="{C52A5408-5E13-4654-9FA0-0E1E0B3D34B8}" srcOrd="1" destOrd="0" presId="urn:microsoft.com/office/officeart/2009/3/layout/HorizontalOrganizationChart"/>
    <dgm:cxn modelId="{481BA9B1-6915-4F88-A187-0E1326FAE235}" type="presParOf" srcId="{CAE133F8-AA50-4B60-8A34-2B555C78DA27}" destId="{9BE505A1-2848-4501-A07D-EB05C86B4E72}" srcOrd="2" destOrd="0" presId="urn:microsoft.com/office/officeart/2009/3/layout/HorizontalOrganizationChart"/>
    <dgm:cxn modelId="{EE68FB80-9EBA-4FC9-B554-6825BEE53110}" type="presParOf" srcId="{1978A3C2-8F9A-4200-8914-8F5222247BEE}" destId="{99FF6B37-0953-490F-8885-898D401CC8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DEE4E6-5580-43D1-B2EF-E4AFA9456C3D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E46052-764F-4EFE-B035-67D1CA6E2F9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объемы используемых финансовых ресурсов</a:t>
          </a:r>
        </a:p>
      </dgm:t>
    </dgm:pt>
    <dgm:pt modelId="{0AE2ACD2-B2F3-44B3-A793-AFFC518E77DF}" type="parTrans" cxnId="{244A3FAD-8928-44DB-93AF-107033C1CBA1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45249-A26F-405D-BCCB-F6FB3BB8C92E}" type="sibTrans" cxnId="{244A3FAD-8928-44DB-93AF-107033C1CBA1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3F33F-97DB-4C16-B306-B2C9320ACB0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способы их достижения</a:t>
          </a:r>
        </a:p>
      </dgm:t>
    </dgm:pt>
    <dgm:pt modelId="{831FF925-8219-410B-8041-51D33EE6CC92}" type="parTrans" cxnId="{D0E9A441-A7FF-405D-8660-206F32A90CA6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19A365-DA78-4B52-9554-7EB4BBDD0A73}" type="sibTrans" cxnId="{D0E9A441-A7FF-405D-8660-206F32A90CA6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5727D5-B0B8-40E0-814D-5D5834D1734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цели и задачи государственной политики в определенной сфере</a:t>
          </a:r>
        </a:p>
      </dgm:t>
    </dgm:pt>
    <dgm:pt modelId="{6F8A7B32-2AA8-4F1E-988F-B15130E67B9E}" type="parTrans" cxnId="{C03BFB3C-67F9-4A8D-AC8D-F47994B64928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E42277-1213-450C-AA15-CD238C6A2547}" type="sibTrans" cxnId="{C03BFB3C-67F9-4A8D-AC8D-F47994B64928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E5D09-539F-4BEE-8149-6D07600E04CD}" type="pres">
      <dgm:prSet presAssocID="{E3DEE4E6-5580-43D1-B2EF-E4AFA9456C3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877C651-46A0-40F0-9589-0A1B565E9D8D}" type="pres">
      <dgm:prSet presAssocID="{C4E46052-764F-4EFE-B035-67D1CA6E2F9A}" presName="gear1" presStyleLbl="node1" presStyleIdx="0" presStyleCnt="3" custScaleX="100746" custScaleY="94183" custLinFactNeighborX="-38565" custLinFactNeighborY="757">
        <dgm:presLayoutVars>
          <dgm:chMax val="1"/>
          <dgm:bulletEnabled val="1"/>
        </dgm:presLayoutVars>
      </dgm:prSet>
      <dgm:spPr/>
    </dgm:pt>
    <dgm:pt modelId="{BB0D1D76-58E9-47F8-9C36-5079D358EF35}" type="pres">
      <dgm:prSet presAssocID="{C4E46052-764F-4EFE-B035-67D1CA6E2F9A}" presName="gear1srcNode" presStyleLbl="node1" presStyleIdx="0" presStyleCnt="3"/>
      <dgm:spPr/>
    </dgm:pt>
    <dgm:pt modelId="{9FD37331-2DE7-4E3A-835F-B31395ECFCD8}" type="pres">
      <dgm:prSet presAssocID="{C4E46052-764F-4EFE-B035-67D1CA6E2F9A}" presName="gear1dstNode" presStyleLbl="node1" presStyleIdx="0" presStyleCnt="3"/>
      <dgm:spPr/>
    </dgm:pt>
    <dgm:pt modelId="{3E665757-62DF-48A5-B676-A9C42A03E369}" type="pres">
      <dgm:prSet presAssocID="{37D3F33F-97DB-4C16-B306-B2C9320ACB08}" presName="gear2" presStyleLbl="node1" presStyleIdx="1" presStyleCnt="3" custScaleX="126018" custScaleY="113715" custLinFactNeighborX="-25749" custLinFactNeighborY="-32622">
        <dgm:presLayoutVars>
          <dgm:chMax val="1"/>
          <dgm:bulletEnabled val="1"/>
        </dgm:presLayoutVars>
      </dgm:prSet>
      <dgm:spPr/>
    </dgm:pt>
    <dgm:pt modelId="{975FBEE1-62BD-43DB-8163-1AF32AC2C5BC}" type="pres">
      <dgm:prSet presAssocID="{37D3F33F-97DB-4C16-B306-B2C9320ACB08}" presName="gear2srcNode" presStyleLbl="node1" presStyleIdx="1" presStyleCnt="3"/>
      <dgm:spPr/>
    </dgm:pt>
    <dgm:pt modelId="{DF0ABAB9-A893-46C3-A7B6-45CC53B46779}" type="pres">
      <dgm:prSet presAssocID="{37D3F33F-97DB-4C16-B306-B2C9320ACB08}" presName="gear2dstNode" presStyleLbl="node1" presStyleIdx="1" presStyleCnt="3"/>
      <dgm:spPr/>
    </dgm:pt>
    <dgm:pt modelId="{A5005523-8DFB-4DB8-8DE5-6E1C1DFE335E}" type="pres">
      <dgm:prSet presAssocID="{AD5727D5-B0B8-40E0-814D-5D5834D17342}" presName="gear3" presStyleLbl="node1" presStyleIdx="2" presStyleCnt="3" custScaleX="162234" custScaleY="155234" custLinFactNeighborX="53698" custLinFactNeighborY="2646"/>
      <dgm:spPr/>
    </dgm:pt>
    <dgm:pt modelId="{D82B4643-7677-453D-A254-0A9B69DCC718}" type="pres">
      <dgm:prSet presAssocID="{AD5727D5-B0B8-40E0-814D-5D5834D1734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A0E9C81-E1D2-48BE-A4AB-67DAD9F45BEB}" type="pres">
      <dgm:prSet presAssocID="{AD5727D5-B0B8-40E0-814D-5D5834D17342}" presName="gear3srcNode" presStyleLbl="node1" presStyleIdx="2" presStyleCnt="3"/>
      <dgm:spPr/>
    </dgm:pt>
    <dgm:pt modelId="{D86928C5-3CB1-4263-A40C-D5DE1C6702A0}" type="pres">
      <dgm:prSet presAssocID="{AD5727D5-B0B8-40E0-814D-5D5834D17342}" presName="gear3dstNode" presStyleLbl="node1" presStyleIdx="2" presStyleCnt="3"/>
      <dgm:spPr/>
    </dgm:pt>
    <dgm:pt modelId="{6BC06C12-61B7-4457-8259-406A2FC32512}" type="pres">
      <dgm:prSet presAssocID="{AA545249-A26F-405D-BCCB-F6FB3BB8C92E}" presName="connector1" presStyleLbl="sibTrans2D1" presStyleIdx="0" presStyleCnt="3" custAng="2642503" custScaleX="78713" custScaleY="62554" custLinFactNeighborX="1841" custLinFactNeighborY="-25801"/>
      <dgm:spPr/>
    </dgm:pt>
    <dgm:pt modelId="{7E36A9EA-885D-43FE-9E1C-9BBE5C854462}" type="pres">
      <dgm:prSet presAssocID="{5719A365-DA78-4B52-9554-7EB4BBDD0A73}" presName="connector2" presStyleLbl="sibTrans2D1" presStyleIdx="1" presStyleCnt="3" custAng="18255314" custScaleX="98868" custLinFactNeighborX="-1239" custLinFactNeighborY="28238"/>
      <dgm:spPr/>
    </dgm:pt>
    <dgm:pt modelId="{5F30FFFA-7480-484F-BEB1-9F94960A0694}" type="pres">
      <dgm:prSet presAssocID="{0FE42277-1213-450C-AA15-CD238C6A2547}" presName="connector3" presStyleLbl="sibTrans2D1" presStyleIdx="2" presStyleCnt="3" custAng="1545710" custScaleX="93333" custScaleY="82034" custLinFactNeighborX="-10793" custLinFactNeighborY="1168"/>
      <dgm:spPr/>
    </dgm:pt>
  </dgm:ptLst>
  <dgm:cxnLst>
    <dgm:cxn modelId="{82BBC416-D41B-4042-987C-E4C55B950DED}" type="presOf" srcId="{AA545249-A26F-405D-BCCB-F6FB3BB8C92E}" destId="{6BC06C12-61B7-4457-8259-406A2FC32512}" srcOrd="0" destOrd="0" presId="urn:microsoft.com/office/officeart/2005/8/layout/gear1"/>
    <dgm:cxn modelId="{D55D4319-6F6C-4804-9401-FC52F9339ED9}" type="presOf" srcId="{37D3F33F-97DB-4C16-B306-B2C9320ACB08}" destId="{DF0ABAB9-A893-46C3-A7B6-45CC53B46779}" srcOrd="2" destOrd="0" presId="urn:microsoft.com/office/officeart/2005/8/layout/gear1"/>
    <dgm:cxn modelId="{AD2AF119-E629-45BC-A3AC-B5E20596C8E7}" type="presOf" srcId="{AD5727D5-B0B8-40E0-814D-5D5834D17342}" destId="{A5005523-8DFB-4DB8-8DE5-6E1C1DFE335E}" srcOrd="0" destOrd="0" presId="urn:microsoft.com/office/officeart/2005/8/layout/gear1"/>
    <dgm:cxn modelId="{BC721328-B4AE-4F7D-8692-A38643F4F85D}" type="presOf" srcId="{C4E46052-764F-4EFE-B035-67D1CA6E2F9A}" destId="{BB0D1D76-58E9-47F8-9C36-5079D358EF35}" srcOrd="1" destOrd="0" presId="urn:microsoft.com/office/officeart/2005/8/layout/gear1"/>
    <dgm:cxn modelId="{EC081636-EFDA-4698-8E6C-933F42998DE4}" type="presOf" srcId="{0FE42277-1213-450C-AA15-CD238C6A2547}" destId="{5F30FFFA-7480-484F-BEB1-9F94960A0694}" srcOrd="0" destOrd="0" presId="urn:microsoft.com/office/officeart/2005/8/layout/gear1"/>
    <dgm:cxn modelId="{C03BFB3C-67F9-4A8D-AC8D-F47994B64928}" srcId="{E3DEE4E6-5580-43D1-B2EF-E4AFA9456C3D}" destId="{AD5727D5-B0B8-40E0-814D-5D5834D17342}" srcOrd="2" destOrd="0" parTransId="{6F8A7B32-2AA8-4F1E-988F-B15130E67B9E}" sibTransId="{0FE42277-1213-450C-AA15-CD238C6A2547}"/>
    <dgm:cxn modelId="{4972D45B-F11F-454F-B37A-170E0077986D}" type="presOf" srcId="{AD5727D5-B0B8-40E0-814D-5D5834D17342}" destId="{5A0E9C81-E1D2-48BE-A4AB-67DAD9F45BEB}" srcOrd="2" destOrd="0" presId="urn:microsoft.com/office/officeart/2005/8/layout/gear1"/>
    <dgm:cxn modelId="{D0E9A441-A7FF-405D-8660-206F32A90CA6}" srcId="{E3DEE4E6-5580-43D1-B2EF-E4AFA9456C3D}" destId="{37D3F33F-97DB-4C16-B306-B2C9320ACB08}" srcOrd="1" destOrd="0" parTransId="{831FF925-8219-410B-8041-51D33EE6CC92}" sibTransId="{5719A365-DA78-4B52-9554-7EB4BBDD0A73}"/>
    <dgm:cxn modelId="{6C4ACF66-2722-4172-B250-BD2362224926}" type="presOf" srcId="{AD5727D5-B0B8-40E0-814D-5D5834D17342}" destId="{D82B4643-7677-453D-A254-0A9B69DCC718}" srcOrd="1" destOrd="0" presId="urn:microsoft.com/office/officeart/2005/8/layout/gear1"/>
    <dgm:cxn modelId="{D8CC4A4E-EDC2-477F-B47A-6DB87FC96955}" type="presOf" srcId="{C4E46052-764F-4EFE-B035-67D1CA6E2F9A}" destId="{4877C651-46A0-40F0-9589-0A1B565E9D8D}" srcOrd="0" destOrd="0" presId="urn:microsoft.com/office/officeart/2005/8/layout/gear1"/>
    <dgm:cxn modelId="{0E221651-4C12-4B6E-9A7D-D9F463C132BC}" type="presOf" srcId="{37D3F33F-97DB-4C16-B306-B2C9320ACB08}" destId="{3E665757-62DF-48A5-B676-A9C42A03E369}" srcOrd="0" destOrd="0" presId="urn:microsoft.com/office/officeart/2005/8/layout/gear1"/>
    <dgm:cxn modelId="{D4832455-FAB3-4572-B034-87264F4DC2E8}" type="presOf" srcId="{AD5727D5-B0B8-40E0-814D-5D5834D17342}" destId="{D86928C5-3CB1-4263-A40C-D5DE1C6702A0}" srcOrd="3" destOrd="0" presId="urn:microsoft.com/office/officeart/2005/8/layout/gear1"/>
    <dgm:cxn modelId="{0660A787-BCF1-4207-AA6A-F7653B2B8C85}" type="presOf" srcId="{E3DEE4E6-5580-43D1-B2EF-E4AFA9456C3D}" destId="{7ABE5D09-539F-4BEE-8149-6D07600E04CD}" srcOrd="0" destOrd="0" presId="urn:microsoft.com/office/officeart/2005/8/layout/gear1"/>
    <dgm:cxn modelId="{504378A6-346C-454D-9830-8F19BE74FB71}" type="presOf" srcId="{5719A365-DA78-4B52-9554-7EB4BBDD0A73}" destId="{7E36A9EA-885D-43FE-9E1C-9BBE5C854462}" srcOrd="0" destOrd="0" presId="urn:microsoft.com/office/officeart/2005/8/layout/gear1"/>
    <dgm:cxn modelId="{244A3FAD-8928-44DB-93AF-107033C1CBA1}" srcId="{E3DEE4E6-5580-43D1-B2EF-E4AFA9456C3D}" destId="{C4E46052-764F-4EFE-B035-67D1CA6E2F9A}" srcOrd="0" destOrd="0" parTransId="{0AE2ACD2-B2F3-44B3-A793-AFFC518E77DF}" sibTransId="{AA545249-A26F-405D-BCCB-F6FB3BB8C92E}"/>
    <dgm:cxn modelId="{8BE44AB2-CB4F-4BF0-8D73-43EDD5807A1F}" type="presOf" srcId="{37D3F33F-97DB-4C16-B306-B2C9320ACB08}" destId="{975FBEE1-62BD-43DB-8163-1AF32AC2C5BC}" srcOrd="1" destOrd="0" presId="urn:microsoft.com/office/officeart/2005/8/layout/gear1"/>
    <dgm:cxn modelId="{C22B29F0-12B4-4133-996D-F074BE9D07F6}" type="presOf" srcId="{C4E46052-764F-4EFE-B035-67D1CA6E2F9A}" destId="{9FD37331-2DE7-4E3A-835F-B31395ECFCD8}" srcOrd="2" destOrd="0" presId="urn:microsoft.com/office/officeart/2005/8/layout/gear1"/>
    <dgm:cxn modelId="{BBB1F05A-CA44-4075-A49F-2F3C7B99ABCD}" type="presParOf" srcId="{7ABE5D09-539F-4BEE-8149-6D07600E04CD}" destId="{4877C651-46A0-40F0-9589-0A1B565E9D8D}" srcOrd="0" destOrd="0" presId="urn:microsoft.com/office/officeart/2005/8/layout/gear1"/>
    <dgm:cxn modelId="{16A2B4B2-7715-44C1-A34F-4815D992536B}" type="presParOf" srcId="{7ABE5D09-539F-4BEE-8149-6D07600E04CD}" destId="{BB0D1D76-58E9-47F8-9C36-5079D358EF35}" srcOrd="1" destOrd="0" presId="urn:microsoft.com/office/officeart/2005/8/layout/gear1"/>
    <dgm:cxn modelId="{CC52DBC5-FC76-4DCE-AAC4-68BE08B2CC31}" type="presParOf" srcId="{7ABE5D09-539F-4BEE-8149-6D07600E04CD}" destId="{9FD37331-2DE7-4E3A-835F-B31395ECFCD8}" srcOrd="2" destOrd="0" presId="urn:microsoft.com/office/officeart/2005/8/layout/gear1"/>
    <dgm:cxn modelId="{7C45EF82-F57F-4434-ADEA-13CC9344BA8A}" type="presParOf" srcId="{7ABE5D09-539F-4BEE-8149-6D07600E04CD}" destId="{3E665757-62DF-48A5-B676-A9C42A03E369}" srcOrd="3" destOrd="0" presId="urn:microsoft.com/office/officeart/2005/8/layout/gear1"/>
    <dgm:cxn modelId="{C3E7F054-AF19-44E8-8E8D-A0C0EC0564A9}" type="presParOf" srcId="{7ABE5D09-539F-4BEE-8149-6D07600E04CD}" destId="{975FBEE1-62BD-43DB-8163-1AF32AC2C5BC}" srcOrd="4" destOrd="0" presId="urn:microsoft.com/office/officeart/2005/8/layout/gear1"/>
    <dgm:cxn modelId="{B28545C7-2E7B-4802-B858-891F6FD58032}" type="presParOf" srcId="{7ABE5D09-539F-4BEE-8149-6D07600E04CD}" destId="{DF0ABAB9-A893-46C3-A7B6-45CC53B46779}" srcOrd="5" destOrd="0" presId="urn:microsoft.com/office/officeart/2005/8/layout/gear1"/>
    <dgm:cxn modelId="{E79A4DE2-F91F-4520-B2F9-A9DEBEE3303E}" type="presParOf" srcId="{7ABE5D09-539F-4BEE-8149-6D07600E04CD}" destId="{A5005523-8DFB-4DB8-8DE5-6E1C1DFE335E}" srcOrd="6" destOrd="0" presId="urn:microsoft.com/office/officeart/2005/8/layout/gear1"/>
    <dgm:cxn modelId="{FBD59641-07F0-4FA7-BAC5-43C9FD37B0C6}" type="presParOf" srcId="{7ABE5D09-539F-4BEE-8149-6D07600E04CD}" destId="{D82B4643-7677-453D-A254-0A9B69DCC718}" srcOrd="7" destOrd="0" presId="urn:microsoft.com/office/officeart/2005/8/layout/gear1"/>
    <dgm:cxn modelId="{0C2E2927-176B-4922-B2E7-D4A480DCEE42}" type="presParOf" srcId="{7ABE5D09-539F-4BEE-8149-6D07600E04CD}" destId="{5A0E9C81-E1D2-48BE-A4AB-67DAD9F45BEB}" srcOrd="8" destOrd="0" presId="urn:microsoft.com/office/officeart/2005/8/layout/gear1"/>
    <dgm:cxn modelId="{CFDFF8B0-114D-4E91-AB1A-54576F71BD59}" type="presParOf" srcId="{7ABE5D09-539F-4BEE-8149-6D07600E04CD}" destId="{D86928C5-3CB1-4263-A40C-D5DE1C6702A0}" srcOrd="9" destOrd="0" presId="urn:microsoft.com/office/officeart/2005/8/layout/gear1"/>
    <dgm:cxn modelId="{5469F5EC-D7BA-40E3-9E76-EC6142C37A76}" type="presParOf" srcId="{7ABE5D09-539F-4BEE-8149-6D07600E04CD}" destId="{6BC06C12-61B7-4457-8259-406A2FC32512}" srcOrd="10" destOrd="0" presId="urn:microsoft.com/office/officeart/2005/8/layout/gear1"/>
    <dgm:cxn modelId="{0EBA9D6C-03F3-4BEE-8457-8845EB80316A}" type="presParOf" srcId="{7ABE5D09-539F-4BEE-8149-6D07600E04CD}" destId="{7E36A9EA-885D-43FE-9E1C-9BBE5C854462}" srcOrd="11" destOrd="0" presId="urn:microsoft.com/office/officeart/2005/8/layout/gear1"/>
    <dgm:cxn modelId="{173BFE49-F251-4E9E-A218-F6786E979D68}" type="presParOf" srcId="{7ABE5D09-539F-4BEE-8149-6D07600E04CD}" destId="{5F30FFFA-7480-484F-BEB1-9F94960A069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E6A464-D447-4CE0-807F-85CC469922C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60D07-754D-43D1-B43C-EE06F32220B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год</a:t>
          </a:r>
        </a:p>
        <a:p>
          <a:pPr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– 277 218,5 тыс. рублей, </a:t>
          </a:r>
        </a:p>
        <a:p>
          <a:pPr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</dgm:t>
    </dgm:pt>
    <dgm:pt modelId="{019637F9-A5BF-4568-AC99-FAC7E556140A}" type="parTrans" cxnId="{27C2C22A-CBA8-4A90-9A71-621C501955A7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63DD84-090B-4B55-8099-F01C4D5CF0C2}" type="sibTrans" cxnId="{27C2C22A-CBA8-4A90-9A71-621C501955A7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41C7AB-BD43-47D0-87C6-D5E4238F8EF5}">
      <dgm:prSet phldrT="[Текст]" custT="1"/>
      <dgm:spPr/>
      <dgm:t>
        <a:bodyPr/>
        <a:lstStyle/>
        <a:p>
          <a:pPr marL="0" indent="0"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– 32 178,5 тыс. рублей (11,6%)</a:t>
          </a:r>
        </a:p>
      </dgm:t>
    </dgm:pt>
    <dgm:pt modelId="{DF5FA204-35A0-4D48-852E-E68CA7D306AB}" type="parTrans" cxnId="{86ED3360-AC54-4E82-A313-F3C650530457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E5EB1-01D7-48B6-9C86-61A367DD5718}" type="sibTrans" cxnId="{86ED3360-AC54-4E82-A313-F3C650530457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88A854-4E07-4E29-AD56-1D9E1A3DB14F}">
      <dgm:prSet phldrT="[Текст]" custT="1"/>
      <dgm:spPr/>
      <dgm:t>
        <a:bodyPr/>
        <a:lstStyle/>
        <a:p>
          <a:pPr marL="0" indent="0"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– 245 040,0 тыс. рублей (88,4 %)</a:t>
          </a:r>
        </a:p>
      </dgm:t>
    </dgm:pt>
    <dgm:pt modelId="{EA86691B-8FB2-48AC-B4A3-CBB03FB0C0B6}" type="parTrans" cxnId="{0CEDAC5C-F6A7-4E3B-A89A-6B5C2E1CAAC2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A964AE-F3DD-4AE6-AB3C-0E49BEDBEAC9}" type="sibTrans" cxnId="{0CEDAC5C-F6A7-4E3B-A89A-6B5C2E1CAAC2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70345-D8B4-4150-81D1-005D29986E1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год</a:t>
          </a:r>
        </a:p>
        <a:p>
          <a:pPr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– 262 079,7 тыс. рублей, </a:t>
          </a:r>
        </a:p>
        <a:p>
          <a:pPr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</dgm:t>
    </dgm:pt>
    <dgm:pt modelId="{042F1E17-42E5-435C-BC68-C41D00187A89}" type="parTrans" cxnId="{3C613013-22C6-472E-A45E-28F1480F2E2B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8F8E1F-FBE3-4136-A57C-DDFB408D27FB}" type="sibTrans" cxnId="{3C613013-22C6-472E-A45E-28F1480F2E2B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BF11B-73A8-4415-8984-CAD283F26AFA}">
      <dgm:prSet phldrT="[Текст]" custT="1"/>
      <dgm:spPr/>
      <dgm:t>
        <a:bodyPr/>
        <a:lstStyle/>
        <a:p>
          <a:pPr marL="0" indent="0"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– 20 688,3 тыс. рублей (7,8%)</a:t>
          </a:r>
        </a:p>
      </dgm:t>
    </dgm:pt>
    <dgm:pt modelId="{2E575298-5975-404B-B836-35BF96660078}" type="parTrans" cxnId="{8139146B-0247-4F3C-B979-5D4183C936D2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18CDCE-8E87-459D-AC53-811596C950A1}" type="sibTrans" cxnId="{8139146B-0247-4F3C-B979-5D4183C936D2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1EEC8F-C17D-4CD8-87DB-62041B93040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 год</a:t>
          </a:r>
        </a:p>
        <a:p>
          <a:pPr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– 260 535,3 тыс. рублей, </a:t>
          </a:r>
        </a:p>
        <a:p>
          <a:pPr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</dgm:t>
    </dgm:pt>
    <dgm:pt modelId="{F902EC37-FE72-4424-A951-6F764A267DE8}" type="parTrans" cxnId="{A1C02D1D-85F1-4762-9CB9-13AA5CDCE99F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4FAF4E-399B-4067-B106-95B2051BD567}" type="sibTrans" cxnId="{A1C02D1D-85F1-4762-9CB9-13AA5CDCE99F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6CF9BB-DF72-4F63-930A-FF7D1EBAFE0A}">
      <dgm:prSet phldrT="[Текст]" custT="1"/>
      <dgm:spPr/>
      <dgm:t>
        <a:bodyPr/>
        <a:lstStyle/>
        <a:p>
          <a:pPr marL="0" indent="0"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– 19 216,8 тыс. рублей (7,4 %)</a:t>
          </a:r>
        </a:p>
      </dgm:t>
    </dgm:pt>
    <dgm:pt modelId="{7FBE84CE-E183-4ACB-AF99-DF6F7F7F0CEF}" type="parTrans" cxnId="{7F4C25D0-185A-4E0E-AEDF-10E43FDCFD72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B861B2-E8A4-4493-B390-3D203417EC23}" type="sibTrans" cxnId="{7F4C25D0-185A-4E0E-AEDF-10E43FDCFD72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998E98-5AD6-4091-A4A0-B02B71732B0E}">
      <dgm:prSet custT="1"/>
      <dgm:spPr/>
      <dgm:t>
        <a:bodyPr/>
        <a:lstStyle/>
        <a:p>
          <a:pPr marL="0" indent="0"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– 241 391,4 тыс. рублей (92,2%)</a:t>
          </a:r>
        </a:p>
      </dgm:t>
    </dgm:pt>
    <dgm:pt modelId="{732C6150-F7E4-4A9F-9CA5-CD713A3BD9D6}" type="parTrans" cxnId="{51A9525F-73C0-4EA7-9B85-8EFF3F2BD0F0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7B0BD-0A30-458F-A55B-D7A7AEC8ED1C}" type="sibTrans" cxnId="{51A9525F-73C0-4EA7-9B85-8EFF3F2BD0F0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33A9D-520F-478A-8D1E-37EAF42677F3}">
      <dgm:prSet custT="1"/>
      <dgm:spPr/>
      <dgm:t>
        <a:bodyPr/>
        <a:lstStyle/>
        <a:p>
          <a:pPr marL="0" indent="0">
            <a:spcAft>
              <a:spcPts val="0"/>
            </a:spcAft>
          </a:pPr>
          <a:r>
            <a:rPr lang="ru-RU" sz="1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– 241 318,5 тыс. рублей (92,6%)</a:t>
          </a:r>
        </a:p>
      </dgm:t>
    </dgm:pt>
    <dgm:pt modelId="{6B1C1D95-E2AD-4B7A-A77C-1FAE746A8109}" type="parTrans" cxnId="{850CD5AE-F767-4B30-904A-06D13965A05E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FC736E-DB64-4DDE-90C2-A3BDFF008B76}" type="sibTrans" cxnId="{850CD5AE-F767-4B30-904A-06D13965A05E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E2845F-7D83-4E51-B8CE-1934A6F402A4}" type="pres">
      <dgm:prSet presAssocID="{66E6A464-D447-4CE0-807F-85CC469922CF}" presName="Name0" presStyleCnt="0">
        <dgm:presLayoutVars>
          <dgm:dir/>
          <dgm:animLvl val="lvl"/>
          <dgm:resizeHandles val="exact"/>
        </dgm:presLayoutVars>
      </dgm:prSet>
      <dgm:spPr/>
    </dgm:pt>
    <dgm:pt modelId="{B0A55633-A91C-4F14-928E-C58AB4432AD4}" type="pres">
      <dgm:prSet presAssocID="{F5C60D07-754D-43D1-B43C-EE06F32220B8}" presName="linNode" presStyleCnt="0"/>
      <dgm:spPr/>
    </dgm:pt>
    <dgm:pt modelId="{59B11F90-8ADE-4FE8-ADA5-085559422E88}" type="pres">
      <dgm:prSet presAssocID="{F5C60D07-754D-43D1-B43C-EE06F32220B8}" presName="parentText" presStyleLbl="node1" presStyleIdx="0" presStyleCnt="3" custScaleX="80891" custScaleY="27321" custLinFactNeighborX="-2" custLinFactNeighborY="-2984">
        <dgm:presLayoutVars>
          <dgm:chMax val="1"/>
          <dgm:bulletEnabled val="1"/>
        </dgm:presLayoutVars>
      </dgm:prSet>
      <dgm:spPr/>
    </dgm:pt>
    <dgm:pt modelId="{A1420B2E-56C0-4B79-A6AB-47BBD5165914}" type="pres">
      <dgm:prSet presAssocID="{F5C60D07-754D-43D1-B43C-EE06F32220B8}" presName="descendantText" presStyleLbl="alignAccFollowNode1" presStyleIdx="0" presStyleCnt="3" custScaleX="119956" custScaleY="26370" custLinFactNeighborX="900" custLinFactNeighborY="-4998">
        <dgm:presLayoutVars>
          <dgm:bulletEnabled val="1"/>
        </dgm:presLayoutVars>
      </dgm:prSet>
      <dgm:spPr/>
    </dgm:pt>
    <dgm:pt modelId="{898F1D59-7155-463F-919E-982D4EAE812B}" type="pres">
      <dgm:prSet presAssocID="{D963DD84-090B-4B55-8099-F01C4D5CF0C2}" presName="sp" presStyleCnt="0"/>
      <dgm:spPr/>
    </dgm:pt>
    <dgm:pt modelId="{8086CB94-DFE0-4229-A745-E11EDB2188FD}" type="pres">
      <dgm:prSet presAssocID="{05670345-D8B4-4150-81D1-005D29986E17}" presName="linNode" presStyleCnt="0"/>
      <dgm:spPr/>
    </dgm:pt>
    <dgm:pt modelId="{C922DAAF-E094-4C88-80E4-DF32D72676C0}" type="pres">
      <dgm:prSet presAssocID="{05670345-D8B4-4150-81D1-005D29986E17}" presName="parentText" presStyleLbl="node1" presStyleIdx="1" presStyleCnt="3" custScaleX="78702" custScaleY="27310" custLinFactNeighborX="-1" custLinFactNeighborY="-2333">
        <dgm:presLayoutVars>
          <dgm:chMax val="1"/>
          <dgm:bulletEnabled val="1"/>
        </dgm:presLayoutVars>
      </dgm:prSet>
      <dgm:spPr/>
    </dgm:pt>
    <dgm:pt modelId="{87BE1BE1-D162-42D6-BC22-A027D5C654FD}" type="pres">
      <dgm:prSet presAssocID="{05670345-D8B4-4150-81D1-005D29986E17}" presName="descendantText" presStyleLbl="alignAccFollowNode1" presStyleIdx="1" presStyleCnt="3" custScaleX="111650" custScaleY="28391" custLinFactNeighborX="1432" custLinFactNeighborY="-3062">
        <dgm:presLayoutVars>
          <dgm:bulletEnabled val="1"/>
        </dgm:presLayoutVars>
      </dgm:prSet>
      <dgm:spPr/>
    </dgm:pt>
    <dgm:pt modelId="{0C865A23-BA5B-4005-95DB-60D4503231E8}" type="pres">
      <dgm:prSet presAssocID="{FB8F8E1F-FBE3-4136-A57C-DDFB408D27FB}" presName="sp" presStyleCnt="0"/>
      <dgm:spPr/>
    </dgm:pt>
    <dgm:pt modelId="{434F326D-1AC0-4688-BED7-DCC35B992A64}" type="pres">
      <dgm:prSet presAssocID="{BB1EEC8F-C17D-4CD8-87DB-62041B930401}" presName="linNode" presStyleCnt="0"/>
      <dgm:spPr/>
    </dgm:pt>
    <dgm:pt modelId="{72ED795D-223F-4C0F-BAF6-217BE8422BA7}" type="pres">
      <dgm:prSet presAssocID="{BB1EEC8F-C17D-4CD8-87DB-62041B930401}" presName="parentText" presStyleLbl="node1" presStyleIdx="2" presStyleCnt="3" custScaleX="87423" custScaleY="27798" custLinFactNeighborX="-2" custLinFactNeighborY="274">
        <dgm:presLayoutVars>
          <dgm:chMax val="1"/>
          <dgm:bulletEnabled val="1"/>
        </dgm:presLayoutVars>
      </dgm:prSet>
      <dgm:spPr/>
    </dgm:pt>
    <dgm:pt modelId="{B0B126F3-B2E7-4C36-B8C0-982443B1897C}" type="pres">
      <dgm:prSet presAssocID="{BB1EEC8F-C17D-4CD8-87DB-62041B930401}" presName="descendantText" presStyleLbl="alignAccFollowNode1" presStyleIdx="2" presStyleCnt="3" custScaleX="119308" custScaleY="37281" custLinFactNeighborX="-3161" custLinFactNeighborY="-4859">
        <dgm:presLayoutVars>
          <dgm:bulletEnabled val="1"/>
        </dgm:presLayoutVars>
      </dgm:prSet>
      <dgm:spPr/>
    </dgm:pt>
  </dgm:ptLst>
  <dgm:cxnLst>
    <dgm:cxn modelId="{DC019803-4772-4FBB-B3E4-5594255B5AEF}" type="presOf" srcId="{66E6A464-D447-4CE0-807F-85CC469922CF}" destId="{A1E2845F-7D83-4E51-B8CE-1934A6F402A4}" srcOrd="0" destOrd="0" presId="urn:microsoft.com/office/officeart/2005/8/layout/vList5"/>
    <dgm:cxn modelId="{B2B1540C-F289-4F84-BD6E-65C4C3F69155}" type="presOf" srcId="{BB1EEC8F-C17D-4CD8-87DB-62041B930401}" destId="{72ED795D-223F-4C0F-BAF6-217BE8422BA7}" srcOrd="0" destOrd="0" presId="urn:microsoft.com/office/officeart/2005/8/layout/vList5"/>
    <dgm:cxn modelId="{3C613013-22C6-472E-A45E-28F1480F2E2B}" srcId="{66E6A464-D447-4CE0-807F-85CC469922CF}" destId="{05670345-D8B4-4150-81D1-005D29986E17}" srcOrd="1" destOrd="0" parTransId="{042F1E17-42E5-435C-BC68-C41D00187A89}" sibTransId="{FB8F8E1F-FBE3-4136-A57C-DDFB408D27FB}"/>
    <dgm:cxn modelId="{A1C02D1D-85F1-4762-9CB9-13AA5CDCE99F}" srcId="{66E6A464-D447-4CE0-807F-85CC469922CF}" destId="{BB1EEC8F-C17D-4CD8-87DB-62041B930401}" srcOrd="2" destOrd="0" parTransId="{F902EC37-FE72-4424-A951-6F764A267DE8}" sibTransId="{B04FAF4E-399B-4067-B106-95B2051BD567}"/>
    <dgm:cxn modelId="{27C2C22A-CBA8-4A90-9A71-621C501955A7}" srcId="{66E6A464-D447-4CE0-807F-85CC469922CF}" destId="{F5C60D07-754D-43D1-B43C-EE06F32220B8}" srcOrd="0" destOrd="0" parTransId="{019637F9-A5BF-4568-AC99-FAC7E556140A}" sibTransId="{D963DD84-090B-4B55-8099-F01C4D5CF0C2}"/>
    <dgm:cxn modelId="{CB15B82B-ADE7-4CD6-B6BF-7E54879A4150}" type="presOf" srcId="{67998E98-5AD6-4091-A4A0-B02B71732B0E}" destId="{87BE1BE1-D162-42D6-BC22-A027D5C654FD}" srcOrd="0" destOrd="1" presId="urn:microsoft.com/office/officeart/2005/8/layout/vList5"/>
    <dgm:cxn modelId="{0CEDAC5C-F6A7-4E3B-A89A-6B5C2E1CAAC2}" srcId="{F5C60D07-754D-43D1-B43C-EE06F32220B8}" destId="{BE88A854-4E07-4E29-AD56-1D9E1A3DB14F}" srcOrd="1" destOrd="0" parTransId="{EA86691B-8FB2-48AC-B4A3-CBB03FB0C0B6}" sibTransId="{EBA964AE-F3DD-4AE6-AB3C-0E49BEDBEAC9}"/>
    <dgm:cxn modelId="{51A9525F-73C0-4EA7-9B85-8EFF3F2BD0F0}" srcId="{05670345-D8B4-4150-81D1-005D29986E17}" destId="{67998E98-5AD6-4091-A4A0-B02B71732B0E}" srcOrd="1" destOrd="0" parTransId="{732C6150-F7E4-4A9F-9CA5-CD713A3BD9D6}" sibTransId="{EC87B0BD-0A30-458F-A55B-D7A7AEC8ED1C}"/>
    <dgm:cxn modelId="{86ED3360-AC54-4E82-A313-F3C650530457}" srcId="{F5C60D07-754D-43D1-B43C-EE06F32220B8}" destId="{7B41C7AB-BD43-47D0-87C6-D5E4238F8EF5}" srcOrd="0" destOrd="0" parTransId="{DF5FA204-35A0-4D48-852E-E68CA7D306AB}" sibTransId="{507E5EB1-01D7-48B6-9C86-61A367DD5718}"/>
    <dgm:cxn modelId="{8139146B-0247-4F3C-B979-5D4183C936D2}" srcId="{05670345-D8B4-4150-81D1-005D29986E17}" destId="{33ABF11B-73A8-4415-8984-CAD283F26AFA}" srcOrd="0" destOrd="0" parTransId="{2E575298-5975-404B-B836-35BF96660078}" sibTransId="{0118CDCE-8E87-459D-AC53-811596C950A1}"/>
    <dgm:cxn modelId="{3FAD2752-C4B8-458E-A97F-DF85022DC804}" type="presOf" srcId="{05670345-D8B4-4150-81D1-005D29986E17}" destId="{C922DAAF-E094-4C88-80E4-DF32D72676C0}" srcOrd="0" destOrd="0" presId="urn:microsoft.com/office/officeart/2005/8/layout/vList5"/>
    <dgm:cxn modelId="{48B0AA74-7486-42F9-82DF-50ACEA06D1C8}" type="presOf" srcId="{566CF9BB-DF72-4F63-930A-FF7D1EBAFE0A}" destId="{B0B126F3-B2E7-4C36-B8C0-982443B1897C}" srcOrd="0" destOrd="0" presId="urn:microsoft.com/office/officeart/2005/8/layout/vList5"/>
    <dgm:cxn modelId="{04A0CAAE-53AB-4E4C-94EF-C7F5C2C9C16A}" type="presOf" srcId="{7B41C7AB-BD43-47D0-87C6-D5E4238F8EF5}" destId="{A1420B2E-56C0-4B79-A6AB-47BBD5165914}" srcOrd="0" destOrd="0" presId="urn:microsoft.com/office/officeart/2005/8/layout/vList5"/>
    <dgm:cxn modelId="{850CD5AE-F767-4B30-904A-06D13965A05E}" srcId="{BB1EEC8F-C17D-4CD8-87DB-62041B930401}" destId="{26E33A9D-520F-478A-8D1E-37EAF42677F3}" srcOrd="1" destOrd="0" parTransId="{6B1C1D95-E2AD-4B7A-A77C-1FAE746A8109}" sibTransId="{98FC736E-DB64-4DDE-90C2-A3BDFF008B76}"/>
    <dgm:cxn modelId="{090407B4-BD75-408E-81A2-4825C443D104}" type="presOf" srcId="{26E33A9D-520F-478A-8D1E-37EAF42677F3}" destId="{B0B126F3-B2E7-4C36-B8C0-982443B1897C}" srcOrd="0" destOrd="1" presId="urn:microsoft.com/office/officeart/2005/8/layout/vList5"/>
    <dgm:cxn modelId="{88AF0DB6-D80C-465E-8536-88B739D84A10}" type="presOf" srcId="{F5C60D07-754D-43D1-B43C-EE06F32220B8}" destId="{59B11F90-8ADE-4FE8-ADA5-085559422E88}" srcOrd="0" destOrd="0" presId="urn:microsoft.com/office/officeart/2005/8/layout/vList5"/>
    <dgm:cxn modelId="{7F4C25D0-185A-4E0E-AEDF-10E43FDCFD72}" srcId="{BB1EEC8F-C17D-4CD8-87DB-62041B930401}" destId="{566CF9BB-DF72-4F63-930A-FF7D1EBAFE0A}" srcOrd="0" destOrd="0" parTransId="{7FBE84CE-E183-4ACB-AF99-DF6F7F7F0CEF}" sibTransId="{D6B861B2-E8A4-4493-B390-3D203417EC23}"/>
    <dgm:cxn modelId="{3675A4D5-C9C0-42EE-8502-91EC408F19A9}" type="presOf" srcId="{BE88A854-4E07-4E29-AD56-1D9E1A3DB14F}" destId="{A1420B2E-56C0-4B79-A6AB-47BBD5165914}" srcOrd="0" destOrd="1" presId="urn:microsoft.com/office/officeart/2005/8/layout/vList5"/>
    <dgm:cxn modelId="{D23075F3-ADCA-476E-811A-EE396E1EB565}" type="presOf" srcId="{33ABF11B-73A8-4415-8984-CAD283F26AFA}" destId="{87BE1BE1-D162-42D6-BC22-A027D5C654FD}" srcOrd="0" destOrd="0" presId="urn:microsoft.com/office/officeart/2005/8/layout/vList5"/>
    <dgm:cxn modelId="{B2D8EBD6-4193-468D-AD45-39FF0D2D3074}" type="presParOf" srcId="{A1E2845F-7D83-4E51-B8CE-1934A6F402A4}" destId="{B0A55633-A91C-4F14-928E-C58AB4432AD4}" srcOrd="0" destOrd="0" presId="urn:microsoft.com/office/officeart/2005/8/layout/vList5"/>
    <dgm:cxn modelId="{B6BFAB1F-D961-444A-A0B7-75E3E4741EF2}" type="presParOf" srcId="{B0A55633-A91C-4F14-928E-C58AB4432AD4}" destId="{59B11F90-8ADE-4FE8-ADA5-085559422E88}" srcOrd="0" destOrd="0" presId="urn:microsoft.com/office/officeart/2005/8/layout/vList5"/>
    <dgm:cxn modelId="{0A240B1B-F0E1-4567-8E0F-E617C3A0E23F}" type="presParOf" srcId="{B0A55633-A91C-4F14-928E-C58AB4432AD4}" destId="{A1420B2E-56C0-4B79-A6AB-47BBD5165914}" srcOrd="1" destOrd="0" presId="urn:microsoft.com/office/officeart/2005/8/layout/vList5"/>
    <dgm:cxn modelId="{C1E2FBA0-7ED5-460D-809D-42C3910E6CB5}" type="presParOf" srcId="{A1E2845F-7D83-4E51-B8CE-1934A6F402A4}" destId="{898F1D59-7155-463F-919E-982D4EAE812B}" srcOrd="1" destOrd="0" presId="urn:microsoft.com/office/officeart/2005/8/layout/vList5"/>
    <dgm:cxn modelId="{3F124842-6B03-49A5-8AAA-090ED05CCCE1}" type="presParOf" srcId="{A1E2845F-7D83-4E51-B8CE-1934A6F402A4}" destId="{8086CB94-DFE0-4229-A745-E11EDB2188FD}" srcOrd="2" destOrd="0" presId="urn:microsoft.com/office/officeart/2005/8/layout/vList5"/>
    <dgm:cxn modelId="{EDC029EE-D0BA-4B30-A25B-C86DC1E3EC29}" type="presParOf" srcId="{8086CB94-DFE0-4229-A745-E11EDB2188FD}" destId="{C922DAAF-E094-4C88-80E4-DF32D72676C0}" srcOrd="0" destOrd="0" presId="urn:microsoft.com/office/officeart/2005/8/layout/vList5"/>
    <dgm:cxn modelId="{D6900E13-F214-47CC-845A-605DB3CCF15E}" type="presParOf" srcId="{8086CB94-DFE0-4229-A745-E11EDB2188FD}" destId="{87BE1BE1-D162-42D6-BC22-A027D5C654FD}" srcOrd="1" destOrd="0" presId="urn:microsoft.com/office/officeart/2005/8/layout/vList5"/>
    <dgm:cxn modelId="{3E4925A3-C857-49F7-AAF5-7034C1F92596}" type="presParOf" srcId="{A1E2845F-7D83-4E51-B8CE-1934A6F402A4}" destId="{0C865A23-BA5B-4005-95DB-60D4503231E8}" srcOrd="3" destOrd="0" presId="urn:microsoft.com/office/officeart/2005/8/layout/vList5"/>
    <dgm:cxn modelId="{61B5D4C8-8D2A-4C40-95B9-F997AABA3726}" type="presParOf" srcId="{A1E2845F-7D83-4E51-B8CE-1934A6F402A4}" destId="{434F326D-1AC0-4688-BED7-DCC35B992A64}" srcOrd="4" destOrd="0" presId="urn:microsoft.com/office/officeart/2005/8/layout/vList5"/>
    <dgm:cxn modelId="{8B0C4627-F4CD-42A9-A8C4-7B948929ECEF}" type="presParOf" srcId="{434F326D-1AC0-4688-BED7-DCC35B992A64}" destId="{72ED795D-223F-4C0F-BAF6-217BE8422BA7}" srcOrd="0" destOrd="0" presId="urn:microsoft.com/office/officeart/2005/8/layout/vList5"/>
    <dgm:cxn modelId="{A100784D-4AB1-4B7F-87B8-9536BF9E913B}" type="presParOf" srcId="{434F326D-1AC0-4688-BED7-DCC35B992A64}" destId="{B0B126F3-B2E7-4C36-B8C0-982443B1897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E6A464-D447-4CE0-807F-85CC469922C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60D07-754D-43D1-B43C-EE06F32220B8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направления деятельности – </a:t>
          </a:r>
        </a:p>
        <a:p>
          <a:pPr>
            <a:spcAft>
              <a:spcPts val="0"/>
            </a:spcAft>
          </a:pPr>
          <a:r>
            <a: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88,4% от общего объема расходов</a:t>
          </a:r>
        </a:p>
      </dgm:t>
    </dgm:pt>
    <dgm:pt modelId="{019637F9-A5BF-4568-AC99-FAC7E556140A}" type="parTrans" cxnId="{27C2C22A-CBA8-4A90-9A71-621C501955A7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63DD84-090B-4B55-8099-F01C4D5CF0C2}" type="sibTrans" cxnId="{27C2C22A-CBA8-4A90-9A71-621C501955A7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E2845F-7D83-4E51-B8CE-1934A6F402A4}" type="pres">
      <dgm:prSet presAssocID="{66E6A464-D447-4CE0-807F-85CC469922CF}" presName="Name0" presStyleCnt="0">
        <dgm:presLayoutVars>
          <dgm:dir/>
          <dgm:animLvl val="lvl"/>
          <dgm:resizeHandles val="exact"/>
        </dgm:presLayoutVars>
      </dgm:prSet>
      <dgm:spPr/>
    </dgm:pt>
    <dgm:pt modelId="{B0A55633-A91C-4F14-928E-C58AB4432AD4}" type="pres">
      <dgm:prSet presAssocID="{F5C60D07-754D-43D1-B43C-EE06F32220B8}" presName="linNode" presStyleCnt="0"/>
      <dgm:spPr/>
    </dgm:pt>
    <dgm:pt modelId="{59B11F90-8ADE-4FE8-ADA5-085559422E88}" type="pres">
      <dgm:prSet presAssocID="{F5C60D07-754D-43D1-B43C-EE06F32220B8}" presName="parentText" presStyleLbl="node1" presStyleIdx="0" presStyleCnt="1" custScaleX="415421" custScaleY="100098" custLinFactNeighborX="1870" custLinFactNeighborY="-49">
        <dgm:presLayoutVars>
          <dgm:chMax val="1"/>
          <dgm:bulletEnabled val="1"/>
        </dgm:presLayoutVars>
      </dgm:prSet>
      <dgm:spPr/>
    </dgm:pt>
  </dgm:ptLst>
  <dgm:cxnLst>
    <dgm:cxn modelId="{27C2C22A-CBA8-4A90-9A71-621C501955A7}" srcId="{66E6A464-D447-4CE0-807F-85CC469922CF}" destId="{F5C60D07-754D-43D1-B43C-EE06F32220B8}" srcOrd="0" destOrd="0" parTransId="{019637F9-A5BF-4568-AC99-FAC7E556140A}" sibTransId="{D963DD84-090B-4B55-8099-F01C4D5CF0C2}"/>
    <dgm:cxn modelId="{0B81A64A-B799-4960-A5BE-7B4E2DEDF628}" type="presOf" srcId="{66E6A464-D447-4CE0-807F-85CC469922CF}" destId="{A1E2845F-7D83-4E51-B8CE-1934A6F402A4}" srcOrd="0" destOrd="0" presId="urn:microsoft.com/office/officeart/2005/8/layout/vList5"/>
    <dgm:cxn modelId="{32253EA3-EBAA-4DF6-849E-CF85B0FCA3FD}" type="presOf" srcId="{F5C60D07-754D-43D1-B43C-EE06F32220B8}" destId="{59B11F90-8ADE-4FE8-ADA5-085559422E88}" srcOrd="0" destOrd="0" presId="urn:microsoft.com/office/officeart/2005/8/layout/vList5"/>
    <dgm:cxn modelId="{4BFB234A-EC38-4E26-9862-8CFAA330AD54}" type="presParOf" srcId="{A1E2845F-7D83-4E51-B8CE-1934A6F402A4}" destId="{B0A55633-A91C-4F14-928E-C58AB4432AD4}" srcOrd="0" destOrd="0" presId="urn:microsoft.com/office/officeart/2005/8/layout/vList5"/>
    <dgm:cxn modelId="{DF53CDC8-CA65-4D7B-9D38-1124D2A6C0FB}" type="presParOf" srcId="{B0A55633-A91C-4F14-928E-C58AB4432AD4}" destId="{59B11F90-8ADE-4FE8-ADA5-085559422E8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D065903-DF69-4738-8086-60AE4A4E252B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2F0BDC-E9CA-4D3B-AEED-F40681ED321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 долговой политики</a:t>
          </a:r>
        </a:p>
      </dgm:t>
    </dgm:pt>
    <dgm:pt modelId="{CF0BB463-17E9-48DB-9981-AFA223B3D97A}" type="parTrans" cxnId="{26533D64-0CC6-4B41-A673-36BE081B84B5}">
      <dgm:prSet/>
      <dgm:spPr/>
      <dgm:t>
        <a:bodyPr/>
        <a:lstStyle/>
        <a:p>
          <a:endParaRPr lang="ru-RU"/>
        </a:p>
      </dgm:t>
    </dgm:pt>
    <dgm:pt modelId="{7496A8D7-6EA0-4154-9258-FE507AD9DE89}" type="sibTrans" cxnId="{26533D64-0CC6-4B41-A673-36BE081B84B5}">
      <dgm:prSet/>
      <dgm:spPr/>
      <dgm:t>
        <a:bodyPr/>
        <a:lstStyle/>
        <a:p>
          <a:endParaRPr lang="ru-RU"/>
        </a:p>
      </dgm:t>
    </dgm:pt>
    <dgm:pt modelId="{8146B84D-4977-49C0-83E3-6DA5D8F4C757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заемными финансовыми ресурсами потребностей бюджета поселения Кокошкино</a:t>
          </a:r>
        </a:p>
      </dgm:t>
    </dgm:pt>
    <dgm:pt modelId="{D4960A8C-F052-445C-9CCC-EE22C61B114A}" type="parTrans" cxnId="{DB115E46-2464-46A7-A838-185E6B462E74}">
      <dgm:prSet/>
      <dgm:spPr/>
      <dgm:t>
        <a:bodyPr/>
        <a:lstStyle/>
        <a:p>
          <a:endParaRPr lang="ru-RU"/>
        </a:p>
      </dgm:t>
    </dgm:pt>
    <dgm:pt modelId="{082BBC2F-B45C-427D-83A8-754839263107}" type="sibTrans" cxnId="{DB115E46-2464-46A7-A838-185E6B462E74}">
      <dgm:prSet/>
      <dgm:spPr/>
      <dgm:t>
        <a:bodyPr/>
        <a:lstStyle/>
        <a:p>
          <a:endParaRPr lang="ru-RU"/>
        </a:p>
      </dgm:t>
    </dgm:pt>
    <dgm:pt modelId="{5191C1A9-8847-4B70-A593-0C3C331214A0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муниципального долга и расходов на его обслуживание</a:t>
          </a:r>
        </a:p>
      </dgm:t>
    </dgm:pt>
    <dgm:pt modelId="{A6F5A548-36E3-49BF-92D2-C57F4A72811A}" type="parTrans" cxnId="{B42355E9-C48C-4067-8254-0C74C3F69A08}">
      <dgm:prSet/>
      <dgm:spPr/>
      <dgm:t>
        <a:bodyPr/>
        <a:lstStyle/>
        <a:p>
          <a:endParaRPr lang="ru-RU"/>
        </a:p>
      </dgm:t>
    </dgm:pt>
    <dgm:pt modelId="{49246093-21CC-4F2E-BA39-20865B9B1D4A}" type="sibTrans" cxnId="{B42355E9-C48C-4067-8254-0C74C3F69A08}">
      <dgm:prSet/>
      <dgm:spPr/>
      <dgm:t>
        <a:bodyPr/>
        <a:lstStyle/>
        <a:p>
          <a:endParaRPr lang="ru-RU"/>
        </a:p>
      </dgm:t>
    </dgm:pt>
    <dgm:pt modelId="{7E77C3A0-EE09-4D5D-AB78-2CC459201892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своевременное исполнение долговых обязательств</a:t>
          </a:r>
        </a:p>
      </dgm:t>
    </dgm:pt>
    <dgm:pt modelId="{DC18D8AC-2462-465C-8CAB-10695E30CA34}" type="sibTrans" cxnId="{A8AC9C84-2080-48A7-A52C-975ABA0BE0E1}">
      <dgm:prSet/>
      <dgm:spPr/>
      <dgm:t>
        <a:bodyPr/>
        <a:lstStyle/>
        <a:p>
          <a:endParaRPr lang="ru-RU"/>
        </a:p>
      </dgm:t>
    </dgm:pt>
    <dgm:pt modelId="{B1E8EC97-4420-4351-8ACF-400E830B5C24}" type="parTrans" cxnId="{A8AC9C84-2080-48A7-A52C-975ABA0BE0E1}">
      <dgm:prSet/>
      <dgm:spPr/>
      <dgm:t>
        <a:bodyPr/>
        <a:lstStyle/>
        <a:p>
          <a:endParaRPr lang="ru-RU"/>
        </a:p>
      </dgm:t>
    </dgm:pt>
    <dgm:pt modelId="{0A1E7176-0F99-439F-9757-D0BC3E21438B}" type="pres">
      <dgm:prSet presAssocID="{CD065903-DF69-4738-8086-60AE4A4E252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AC16BD8-6EC3-4EDF-A652-57BA2DC0BC65}" type="pres">
      <dgm:prSet presAssocID="{F52F0BDC-E9CA-4D3B-AEED-F40681ED3216}" presName="singleCycle" presStyleCnt="0"/>
      <dgm:spPr/>
    </dgm:pt>
    <dgm:pt modelId="{08617B5B-2514-47A3-826B-D92069F1ED22}" type="pres">
      <dgm:prSet presAssocID="{F52F0BDC-E9CA-4D3B-AEED-F40681ED3216}" presName="singleCenter" presStyleLbl="node1" presStyleIdx="0" presStyleCnt="4" custScaleX="283237" custLinFactNeighborX="737" custLinFactNeighborY="-48466">
        <dgm:presLayoutVars>
          <dgm:chMax val="7"/>
          <dgm:chPref val="7"/>
        </dgm:presLayoutVars>
      </dgm:prSet>
      <dgm:spPr/>
    </dgm:pt>
    <dgm:pt modelId="{C1835760-AFD3-44DA-914B-BD2CC1B742DA}" type="pres">
      <dgm:prSet presAssocID="{D4960A8C-F052-445C-9CCC-EE22C61B114A}" presName="Name56" presStyleLbl="parChTrans1D2" presStyleIdx="0" presStyleCnt="3"/>
      <dgm:spPr/>
    </dgm:pt>
    <dgm:pt modelId="{13133EEA-A403-4FCA-ABFA-95A0CECD392F}" type="pres">
      <dgm:prSet presAssocID="{8146B84D-4977-49C0-83E3-6DA5D8F4C757}" presName="text0" presStyleLbl="node1" presStyleIdx="1" presStyleCnt="4" custScaleX="562134" custScaleY="199716" custRadScaleRad="6389" custRadScaleInc="254323">
        <dgm:presLayoutVars>
          <dgm:bulletEnabled val="1"/>
        </dgm:presLayoutVars>
      </dgm:prSet>
      <dgm:spPr/>
    </dgm:pt>
    <dgm:pt modelId="{39C52E46-A17C-4FF0-985E-B0B8409F278B}" type="pres">
      <dgm:prSet presAssocID="{A6F5A548-36E3-49BF-92D2-C57F4A72811A}" presName="Name56" presStyleLbl="parChTrans1D2" presStyleIdx="1" presStyleCnt="3"/>
      <dgm:spPr/>
    </dgm:pt>
    <dgm:pt modelId="{2DCB1B62-4E8C-4736-91BD-15BDFD4A1110}" type="pres">
      <dgm:prSet presAssocID="{5191C1A9-8847-4B70-A593-0C3C331214A0}" presName="text0" presStyleLbl="node1" presStyleIdx="2" presStyleCnt="4" custScaleX="382542" custScaleY="185950" custRadScaleRad="225010" custRadScaleInc="-71556">
        <dgm:presLayoutVars>
          <dgm:bulletEnabled val="1"/>
        </dgm:presLayoutVars>
      </dgm:prSet>
      <dgm:spPr/>
    </dgm:pt>
    <dgm:pt modelId="{AFBEC61E-68EE-4CD3-8791-0593BBC53EF0}" type="pres">
      <dgm:prSet presAssocID="{B1E8EC97-4420-4351-8ACF-400E830B5C24}" presName="Name56" presStyleLbl="parChTrans1D2" presStyleIdx="2" presStyleCnt="3"/>
      <dgm:spPr/>
    </dgm:pt>
    <dgm:pt modelId="{161D707F-36FD-4DA9-9BC1-17E94F246921}" type="pres">
      <dgm:prSet presAssocID="{7E77C3A0-EE09-4D5D-AB78-2CC459201892}" presName="text0" presStyleLbl="node1" presStyleIdx="3" presStyleCnt="4" custScaleX="374253" custScaleY="192189" custRadScaleRad="221883" custRadScaleInc="71264">
        <dgm:presLayoutVars>
          <dgm:bulletEnabled val="1"/>
        </dgm:presLayoutVars>
      </dgm:prSet>
      <dgm:spPr/>
    </dgm:pt>
  </dgm:ptLst>
  <dgm:cxnLst>
    <dgm:cxn modelId="{FAD82419-0FDD-48BC-AB38-82CA5669EDF6}" type="presOf" srcId="{D4960A8C-F052-445C-9CCC-EE22C61B114A}" destId="{C1835760-AFD3-44DA-914B-BD2CC1B742DA}" srcOrd="0" destOrd="0" presId="urn:microsoft.com/office/officeart/2008/layout/RadialCluster"/>
    <dgm:cxn modelId="{0B73362C-BBAD-4D73-AB07-B64FEBB34BFB}" type="presOf" srcId="{7E77C3A0-EE09-4D5D-AB78-2CC459201892}" destId="{161D707F-36FD-4DA9-9BC1-17E94F246921}" srcOrd="0" destOrd="0" presId="urn:microsoft.com/office/officeart/2008/layout/RadialCluster"/>
    <dgm:cxn modelId="{342EE633-8E29-4F82-B39B-6660B4BBFDCB}" type="presOf" srcId="{A6F5A548-36E3-49BF-92D2-C57F4A72811A}" destId="{39C52E46-A17C-4FF0-985E-B0B8409F278B}" srcOrd="0" destOrd="0" presId="urn:microsoft.com/office/officeart/2008/layout/RadialCluster"/>
    <dgm:cxn modelId="{58231D60-ED10-4353-829C-1F6C0C0AA378}" type="presOf" srcId="{8146B84D-4977-49C0-83E3-6DA5D8F4C757}" destId="{13133EEA-A403-4FCA-ABFA-95A0CECD392F}" srcOrd="0" destOrd="0" presId="urn:microsoft.com/office/officeart/2008/layout/RadialCluster"/>
    <dgm:cxn modelId="{26533D64-0CC6-4B41-A673-36BE081B84B5}" srcId="{CD065903-DF69-4738-8086-60AE4A4E252B}" destId="{F52F0BDC-E9CA-4D3B-AEED-F40681ED3216}" srcOrd="0" destOrd="0" parTransId="{CF0BB463-17E9-48DB-9981-AFA223B3D97A}" sibTransId="{7496A8D7-6EA0-4154-9258-FE507AD9DE89}"/>
    <dgm:cxn modelId="{DB115E46-2464-46A7-A838-185E6B462E74}" srcId="{F52F0BDC-E9CA-4D3B-AEED-F40681ED3216}" destId="{8146B84D-4977-49C0-83E3-6DA5D8F4C757}" srcOrd="0" destOrd="0" parTransId="{D4960A8C-F052-445C-9CCC-EE22C61B114A}" sibTransId="{082BBC2F-B45C-427D-83A8-754839263107}"/>
    <dgm:cxn modelId="{A8AC9C84-2080-48A7-A52C-975ABA0BE0E1}" srcId="{F52F0BDC-E9CA-4D3B-AEED-F40681ED3216}" destId="{7E77C3A0-EE09-4D5D-AB78-2CC459201892}" srcOrd="2" destOrd="0" parTransId="{B1E8EC97-4420-4351-8ACF-400E830B5C24}" sibTransId="{DC18D8AC-2462-465C-8CAB-10695E30CA34}"/>
    <dgm:cxn modelId="{1851D2B2-7B5C-41D7-A4EE-168F7CE9D2B5}" type="presOf" srcId="{5191C1A9-8847-4B70-A593-0C3C331214A0}" destId="{2DCB1B62-4E8C-4736-91BD-15BDFD4A1110}" srcOrd="0" destOrd="0" presId="urn:microsoft.com/office/officeart/2008/layout/RadialCluster"/>
    <dgm:cxn modelId="{CBD3B8C1-701E-4A66-8236-76C3E8317E03}" type="presOf" srcId="{B1E8EC97-4420-4351-8ACF-400E830B5C24}" destId="{AFBEC61E-68EE-4CD3-8791-0593BBC53EF0}" srcOrd="0" destOrd="0" presId="urn:microsoft.com/office/officeart/2008/layout/RadialCluster"/>
    <dgm:cxn modelId="{234C84CC-9E57-4FC5-A9F3-8B8DCC8EDE32}" type="presOf" srcId="{CD065903-DF69-4738-8086-60AE4A4E252B}" destId="{0A1E7176-0F99-439F-9757-D0BC3E21438B}" srcOrd="0" destOrd="0" presId="urn:microsoft.com/office/officeart/2008/layout/RadialCluster"/>
    <dgm:cxn modelId="{DC86CCD9-1BFA-4318-A506-8CC16A56088D}" type="presOf" srcId="{F52F0BDC-E9CA-4D3B-AEED-F40681ED3216}" destId="{08617B5B-2514-47A3-826B-D92069F1ED22}" srcOrd="0" destOrd="0" presId="urn:microsoft.com/office/officeart/2008/layout/RadialCluster"/>
    <dgm:cxn modelId="{B42355E9-C48C-4067-8254-0C74C3F69A08}" srcId="{F52F0BDC-E9CA-4D3B-AEED-F40681ED3216}" destId="{5191C1A9-8847-4B70-A593-0C3C331214A0}" srcOrd="1" destOrd="0" parTransId="{A6F5A548-36E3-49BF-92D2-C57F4A72811A}" sibTransId="{49246093-21CC-4F2E-BA39-20865B9B1D4A}"/>
    <dgm:cxn modelId="{99FE1CAE-FEE8-47B8-9662-BDEAC475B2A6}" type="presParOf" srcId="{0A1E7176-0F99-439F-9757-D0BC3E21438B}" destId="{EAC16BD8-6EC3-4EDF-A652-57BA2DC0BC65}" srcOrd="0" destOrd="0" presId="urn:microsoft.com/office/officeart/2008/layout/RadialCluster"/>
    <dgm:cxn modelId="{4AAD5ECB-E8C8-49D0-9AE4-489C46B732B8}" type="presParOf" srcId="{EAC16BD8-6EC3-4EDF-A652-57BA2DC0BC65}" destId="{08617B5B-2514-47A3-826B-D92069F1ED22}" srcOrd="0" destOrd="0" presId="urn:microsoft.com/office/officeart/2008/layout/RadialCluster"/>
    <dgm:cxn modelId="{E9B352C7-6EF6-486D-AB2B-6A69FBD972F2}" type="presParOf" srcId="{EAC16BD8-6EC3-4EDF-A652-57BA2DC0BC65}" destId="{C1835760-AFD3-44DA-914B-BD2CC1B742DA}" srcOrd="1" destOrd="0" presId="urn:microsoft.com/office/officeart/2008/layout/RadialCluster"/>
    <dgm:cxn modelId="{E719A79D-9D9E-43B7-BBE3-92D3DCD223A0}" type="presParOf" srcId="{EAC16BD8-6EC3-4EDF-A652-57BA2DC0BC65}" destId="{13133EEA-A403-4FCA-ABFA-95A0CECD392F}" srcOrd="2" destOrd="0" presId="urn:microsoft.com/office/officeart/2008/layout/RadialCluster"/>
    <dgm:cxn modelId="{7E766283-B76A-4A86-9824-E0FB10AAF627}" type="presParOf" srcId="{EAC16BD8-6EC3-4EDF-A652-57BA2DC0BC65}" destId="{39C52E46-A17C-4FF0-985E-B0B8409F278B}" srcOrd="3" destOrd="0" presId="urn:microsoft.com/office/officeart/2008/layout/RadialCluster"/>
    <dgm:cxn modelId="{612663DD-9CC2-4CBD-AC56-6ECD6DF7E28A}" type="presParOf" srcId="{EAC16BD8-6EC3-4EDF-A652-57BA2DC0BC65}" destId="{2DCB1B62-4E8C-4736-91BD-15BDFD4A1110}" srcOrd="4" destOrd="0" presId="urn:microsoft.com/office/officeart/2008/layout/RadialCluster"/>
    <dgm:cxn modelId="{FFE529F5-D483-4C95-9F23-8A6D2C0D1C6B}" type="presParOf" srcId="{EAC16BD8-6EC3-4EDF-A652-57BA2DC0BC65}" destId="{AFBEC61E-68EE-4CD3-8791-0593BBC53EF0}" srcOrd="5" destOrd="0" presId="urn:microsoft.com/office/officeart/2008/layout/RadialCluster"/>
    <dgm:cxn modelId="{CC58BFE0-551C-4579-B3A3-87712240106F}" type="presParOf" srcId="{EAC16BD8-6EC3-4EDF-A652-57BA2DC0BC65}" destId="{161D707F-36FD-4DA9-9BC1-17E94F24692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07725-1098-4894-992B-EE8DC6B53C0D}">
      <dsp:nvSpPr>
        <dsp:cNvPr id="0" name=""/>
        <dsp:cNvSpPr/>
      </dsp:nvSpPr>
      <dsp:spPr>
        <a:xfrm>
          <a:off x="0" y="196134"/>
          <a:ext cx="8784976" cy="1388041"/>
        </a:xfrm>
        <a:prstGeom prst="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rnd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8ECAA-CE19-4C5F-B6C3-0B393469BB20}">
      <dsp:nvSpPr>
        <dsp:cNvPr id="0" name=""/>
        <dsp:cNvSpPr/>
      </dsp:nvSpPr>
      <dsp:spPr>
        <a:xfrm>
          <a:off x="288031" y="410355"/>
          <a:ext cx="8361831" cy="99198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«Бюджет для граждан» - аналитический документ, разработанный в целях предоставления гражданам актуальной информации о бюджете поселения в формате, доступном для широкого круга пользователей</a:t>
          </a:r>
          <a:r>
            <a:rPr lang="ru-RU" sz="1800" kern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solidFill>
              <a:schemeClr val="bg2"/>
            </a:solidFill>
          </a:endParaRPr>
        </a:p>
      </dsp:txBody>
      <dsp:txXfrm>
        <a:off x="336456" y="458780"/>
        <a:ext cx="8264981" cy="895131"/>
      </dsp:txXfrm>
    </dsp:sp>
    <dsp:sp modelId="{C0ADCB64-3B87-49FD-9BAF-BBE83A1B7886}">
      <dsp:nvSpPr>
        <dsp:cNvPr id="0" name=""/>
        <dsp:cNvSpPr/>
      </dsp:nvSpPr>
      <dsp:spPr>
        <a:xfrm>
          <a:off x="0" y="3353768"/>
          <a:ext cx="8784976" cy="1609285"/>
        </a:xfrm>
        <a:prstGeom prst="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rnd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5BB71-E3C6-4F52-A3B0-C93A52AF0960}">
      <dsp:nvSpPr>
        <dsp:cNvPr id="0" name=""/>
        <dsp:cNvSpPr/>
      </dsp:nvSpPr>
      <dsp:spPr>
        <a:xfrm>
          <a:off x="288031" y="3600392"/>
          <a:ext cx="8355802" cy="119545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«Бюджет для граждан» познакомит Вас с положениями основного финансового документа поселения Кокошкино – решением Совета депутатов поселения Кокошкино «О бюджете поселения Кокошкино в городе Москве на 2024 год и плановый период 2025 и 2026 годов».</a:t>
          </a:r>
        </a:p>
      </dsp:txBody>
      <dsp:txXfrm>
        <a:off x="346388" y="3658749"/>
        <a:ext cx="8239088" cy="1078736"/>
      </dsp:txXfrm>
    </dsp:sp>
    <dsp:sp modelId="{4BA3B348-ADFA-4EAE-9B60-C85575CE76FD}">
      <dsp:nvSpPr>
        <dsp:cNvPr id="0" name=""/>
        <dsp:cNvSpPr/>
      </dsp:nvSpPr>
      <dsp:spPr>
        <a:xfrm>
          <a:off x="0" y="1866713"/>
          <a:ext cx="8784976" cy="1344830"/>
        </a:xfrm>
        <a:prstGeom prst="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rnd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90059-5CBB-4059-9FC2-257E0DB08ED9}">
      <dsp:nvSpPr>
        <dsp:cNvPr id="0" name=""/>
        <dsp:cNvSpPr/>
      </dsp:nvSpPr>
      <dsp:spPr>
        <a:xfrm>
          <a:off x="288030" y="2114648"/>
          <a:ext cx="8364592" cy="87529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«Бюджет для граждан» создан для обеспечения прозрачности и открытости бюджетного процесса, нацелен на получение обратной связи от граждан по интересующим их вопросам.</a:t>
          </a:r>
        </a:p>
      </dsp:txBody>
      <dsp:txXfrm>
        <a:off x="330759" y="2157377"/>
        <a:ext cx="8279134" cy="7898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6AE69-73DA-4F7D-9E50-AB242C691302}">
      <dsp:nvSpPr>
        <dsp:cNvPr id="0" name=""/>
        <dsp:cNvSpPr/>
      </dsp:nvSpPr>
      <dsp:spPr>
        <a:xfrm>
          <a:off x="685799" y="0"/>
          <a:ext cx="7772400" cy="2592288"/>
        </a:xfrm>
        <a:prstGeom prst="rightArrow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BE7A3-1D87-43C8-B59A-ABBF7AC9B1E9}">
      <dsp:nvSpPr>
        <dsp:cNvPr id="0" name=""/>
        <dsp:cNvSpPr/>
      </dsp:nvSpPr>
      <dsp:spPr>
        <a:xfrm>
          <a:off x="4280" y="750399"/>
          <a:ext cx="2084189" cy="109148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проекту Решения Совета депутатов «О бюджете поселения Кокошкино в городе Москве»</a:t>
          </a:r>
        </a:p>
      </dsp:txBody>
      <dsp:txXfrm>
        <a:off x="57562" y="803681"/>
        <a:ext cx="1977625" cy="984924"/>
      </dsp:txXfrm>
    </dsp:sp>
    <dsp:sp modelId="{70BE2C0C-3E6E-42A7-87D1-C492E5D7AA69}">
      <dsp:nvSpPr>
        <dsp:cNvPr id="0" name=""/>
        <dsp:cNvSpPr/>
      </dsp:nvSpPr>
      <dsp:spPr>
        <a:xfrm>
          <a:off x="2435834" y="864092"/>
          <a:ext cx="1766246" cy="86410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бюджета решением Совета депутатов на очередной финансовый год и плановый период</a:t>
          </a:r>
        </a:p>
      </dsp:txBody>
      <dsp:txXfrm>
        <a:off x="2478016" y="906274"/>
        <a:ext cx="1681882" cy="779738"/>
      </dsp:txXfrm>
    </dsp:sp>
    <dsp:sp modelId="{AC16C62C-0574-4010-A35C-C829DF5F4EE4}">
      <dsp:nvSpPr>
        <dsp:cNvPr id="0" name=""/>
        <dsp:cNvSpPr/>
      </dsp:nvSpPr>
      <dsp:spPr>
        <a:xfrm>
          <a:off x="4549445" y="720080"/>
          <a:ext cx="2604882" cy="115212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Регулярные встречи Главы поселения Кокошкино, депутатов и администрации поселения Кокошкино с населением. Обращения граждан в администрацию поселения Кокошкино</a:t>
          </a:r>
        </a:p>
      </dsp:txBody>
      <dsp:txXfrm>
        <a:off x="4605687" y="776322"/>
        <a:ext cx="2492398" cy="1039642"/>
      </dsp:txXfrm>
    </dsp:sp>
    <dsp:sp modelId="{C26122BA-EDE0-4561-8526-8AC1B70D6017}">
      <dsp:nvSpPr>
        <dsp:cNvPr id="0" name=""/>
        <dsp:cNvSpPr/>
      </dsp:nvSpPr>
      <dsp:spPr>
        <a:xfrm>
          <a:off x="7501692" y="750399"/>
          <a:ext cx="1638026" cy="109148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отчету об исполнении бюджета</a:t>
          </a:r>
        </a:p>
      </dsp:txBody>
      <dsp:txXfrm>
        <a:off x="7554974" y="803681"/>
        <a:ext cx="1531462" cy="984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703A6-5C0D-4E90-B06A-90A6E711B156}">
      <dsp:nvSpPr>
        <dsp:cNvPr id="0" name=""/>
        <dsp:cNvSpPr/>
      </dsp:nvSpPr>
      <dsp:spPr>
        <a:xfrm>
          <a:off x="0" y="0"/>
          <a:ext cx="9143997" cy="1557186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 составлен в соответствии с требованиями Бюджетного кодекса РФ, Налогового кодекса РФ, а также иных законодательных и нормативно-правовых актов РФ, города Москвы и поселения Кокошкино в городе Москве.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формировании бюджета на 2024 год и плановый период 2025 и 2026 годов учтены:</a:t>
          </a:r>
        </a:p>
      </dsp:txBody>
      <dsp:txXfrm>
        <a:off x="0" y="0"/>
        <a:ext cx="9143997" cy="1557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FA276-D5DB-4C0F-9FE6-4332CE9734BA}">
      <dsp:nvSpPr>
        <dsp:cNvPr id="0" name=""/>
        <dsp:cNvSpPr/>
      </dsp:nvSpPr>
      <dsp:spPr>
        <a:xfrm>
          <a:off x="3635892" y="0"/>
          <a:ext cx="1872215" cy="858619"/>
        </a:xfrm>
        <a:prstGeom prst="trapezoid">
          <a:avLst>
            <a:gd name="adj" fmla="val 106497"/>
          </a:avLst>
        </a:prstGeom>
        <a:solidFill>
          <a:schemeClr val="tx1">
            <a:lumMod val="8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5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программы поселения Кокошкино</a:t>
          </a:r>
        </a:p>
      </dsp:txBody>
      <dsp:txXfrm>
        <a:off x="3635892" y="0"/>
        <a:ext cx="1872215" cy="858619"/>
      </dsp:txXfrm>
    </dsp:sp>
    <dsp:sp modelId="{59E8D115-30C0-4D6E-81C9-AADB6D2BF44B}">
      <dsp:nvSpPr>
        <dsp:cNvPr id="0" name=""/>
        <dsp:cNvSpPr/>
      </dsp:nvSpPr>
      <dsp:spPr>
        <a:xfrm>
          <a:off x="2717651" y="858619"/>
          <a:ext cx="3708696" cy="858619"/>
        </a:xfrm>
        <a:prstGeom prst="trapezoid">
          <a:avLst>
            <a:gd name="adj" fmla="val 106497"/>
          </a:avLst>
        </a:prstGeom>
        <a:solidFill>
          <a:schemeClr val="tx1">
            <a:lumMod val="8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Прогноз социально – экономического развития поселения Кокошкино</a:t>
          </a:r>
        </a:p>
      </dsp:txBody>
      <dsp:txXfrm>
        <a:off x="3366673" y="858619"/>
        <a:ext cx="2410652" cy="858619"/>
      </dsp:txXfrm>
    </dsp:sp>
    <dsp:sp modelId="{12DD10F3-DFBD-4A40-A101-92121F139D80}">
      <dsp:nvSpPr>
        <dsp:cNvPr id="0" name=""/>
        <dsp:cNvSpPr/>
      </dsp:nvSpPr>
      <dsp:spPr>
        <a:xfrm>
          <a:off x="1762798" y="1717238"/>
          <a:ext cx="5618402" cy="858619"/>
        </a:xfrm>
        <a:prstGeom prst="trapezoid">
          <a:avLst>
            <a:gd name="adj" fmla="val 106497"/>
          </a:avLst>
        </a:prstGeom>
        <a:solidFill>
          <a:schemeClr val="tx1">
            <a:lumMod val="8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 закона города Москвы </a:t>
          </a:r>
          <a:endParaRPr lang="ru-RU" sz="1600" b="1" kern="1200" dirty="0">
            <a:solidFill>
              <a:schemeClr val="bg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бюджете города Москвы </a:t>
          </a:r>
          <a:r>
            <a:rPr lang="en-US" sz="1600" b="1" kern="1200" dirty="0" err="1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</a:t>
          </a: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 и плановый </a:t>
          </a:r>
          <a:r>
            <a:rPr lang="en-US" sz="1600" b="1" kern="1200" dirty="0" err="1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период</a:t>
          </a: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</a:t>
          </a: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</a:t>
          </a: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годов</a:t>
          </a:r>
          <a:r>
            <a:rPr lang="ru-RU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</dsp:txBody>
      <dsp:txXfrm>
        <a:off x="2746019" y="1717238"/>
        <a:ext cx="3651961" cy="858619"/>
      </dsp:txXfrm>
    </dsp:sp>
    <dsp:sp modelId="{D1C03079-7D79-46C3-91EF-95998776FEFF}">
      <dsp:nvSpPr>
        <dsp:cNvPr id="0" name=""/>
        <dsp:cNvSpPr/>
      </dsp:nvSpPr>
      <dsp:spPr>
        <a:xfrm>
          <a:off x="881408" y="2572474"/>
          <a:ext cx="7381183" cy="858619"/>
        </a:xfrm>
        <a:prstGeom prst="trapezoid">
          <a:avLst>
            <a:gd name="adj" fmla="val 106497"/>
          </a:avLst>
        </a:prstGeom>
        <a:solidFill>
          <a:schemeClr val="tx1">
            <a:lumMod val="8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 направления бюджетной и налоговой политики</a:t>
          </a:r>
          <a:endParaRPr lang="ru-RU" sz="24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73115" y="2572474"/>
        <a:ext cx="4797769" cy="858619"/>
      </dsp:txXfrm>
    </dsp:sp>
    <dsp:sp modelId="{6528FBD5-122C-4935-88AF-133CB3343F56}">
      <dsp:nvSpPr>
        <dsp:cNvPr id="0" name=""/>
        <dsp:cNvSpPr/>
      </dsp:nvSpPr>
      <dsp:spPr>
        <a:xfrm>
          <a:off x="0" y="3434476"/>
          <a:ext cx="9144000" cy="858619"/>
        </a:xfrm>
        <a:prstGeom prst="trapezoid">
          <a:avLst>
            <a:gd name="adj" fmla="val 106497"/>
          </a:avLst>
        </a:prstGeom>
        <a:solidFill>
          <a:schemeClr val="tx1">
            <a:lumMod val="8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7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Бюджетное послание </a:t>
          </a:r>
        </a:p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7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Президента Российской Федерации </a:t>
          </a:r>
          <a:endParaRPr lang="ru-RU" sz="27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600199" y="3434476"/>
        <a:ext cx="5943600" cy="858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33952-8E64-4573-92C9-99A1B75C68E2}">
      <dsp:nvSpPr>
        <dsp:cNvPr id="0" name=""/>
        <dsp:cNvSpPr/>
      </dsp:nvSpPr>
      <dsp:spPr>
        <a:xfrm>
          <a:off x="0" y="234578"/>
          <a:ext cx="9144000" cy="456249"/>
        </a:xfrm>
        <a:prstGeom prst="rect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000" b="1" u="none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ПОСЕЛЕНИЯ</a:t>
          </a:r>
          <a:endParaRPr lang="ru-RU" sz="3000" u="none" kern="1200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4578"/>
        <a:ext cx="9144000" cy="456249"/>
      </dsp:txXfrm>
    </dsp:sp>
    <dsp:sp modelId="{BF0B7D10-A00F-4E42-8D96-E79A40036BE1}">
      <dsp:nvSpPr>
        <dsp:cNvPr id="0" name=""/>
        <dsp:cNvSpPr/>
      </dsp:nvSpPr>
      <dsp:spPr>
        <a:xfrm>
          <a:off x="5601577" y="1989707"/>
          <a:ext cx="3542422" cy="48062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</a:t>
          </a:r>
          <a:r>
            <a:rPr lang="ru-RU" sz="12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(средства, предоставляемые одним бюджетом бюджетной системы РФ другому бюджету бюджетной системы РФ): </a:t>
          </a: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9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600" b="0" i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</a:t>
          </a: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полномочий, переданных для осуществления органам местного самоуправления в установленном порядке)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i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</a:t>
          </a: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(представляются в целях софинансирования расходных обязательств нижестоящего бюджета)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i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  <a:endParaRPr lang="ru-RU" sz="1600" kern="1200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Поступления от юридических и физических лиц, в том числе добровольные пожертвования </a:t>
          </a:r>
        </a:p>
      </dsp:txBody>
      <dsp:txXfrm>
        <a:off x="5601577" y="1989707"/>
        <a:ext cx="3542422" cy="4806255"/>
      </dsp:txXfrm>
    </dsp:sp>
    <dsp:sp modelId="{3C21AA7E-8147-41B2-98BC-C6FEB7C67820}">
      <dsp:nvSpPr>
        <dsp:cNvPr id="0" name=""/>
        <dsp:cNvSpPr/>
      </dsp:nvSpPr>
      <dsp:spPr>
        <a:xfrm>
          <a:off x="2339751" y="2991289"/>
          <a:ext cx="3269969" cy="38667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200" b="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(поступления от уплаты пошлин и сборов, установленных законодательством)</a:t>
          </a:r>
          <a:endParaRPr lang="ru-RU" sz="1200" kern="1200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Доходы от сдачи в аренду муниципального имущества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Доходы от перечисления части прибыли муниципальных унитарных предприятий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Прочие доходы от использования муниципальной собственности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Доходы от реализации муниципального имущества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Штрафы за нарушение законодательства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Прочие неналоговые доход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9751" y="2991289"/>
        <a:ext cx="3269969" cy="3866710"/>
      </dsp:txXfrm>
    </dsp:sp>
    <dsp:sp modelId="{C2949021-543A-4E9F-8932-75D5872BA2A3}">
      <dsp:nvSpPr>
        <dsp:cNvPr id="0" name=""/>
        <dsp:cNvSpPr/>
      </dsp:nvSpPr>
      <dsp:spPr>
        <a:xfrm>
          <a:off x="0" y="3438989"/>
          <a:ext cx="2330648" cy="3172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</a:t>
          </a:r>
          <a:r>
            <a:rPr lang="ru-RU" sz="1200" b="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(поступления от уплаты налогов, установленных Налоговым кодексом РФ)</a:t>
          </a:r>
          <a:r>
            <a:rPr lang="ru-RU" sz="12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НДФЛ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Акцизы на нефтепродукты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Налоги на имущество физических лиц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Земельный налог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Единый сельскохозяйственный налог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90"/>
            </a:spcAft>
            <a:buNone/>
          </a:pPr>
          <a:r>
            <a:rPr lang="ru-RU" sz="16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Госпошлина</a:t>
          </a:r>
        </a:p>
      </dsp:txBody>
      <dsp:txXfrm>
        <a:off x="0" y="3438989"/>
        <a:ext cx="2330648" cy="3172226"/>
      </dsp:txXfrm>
    </dsp:sp>
    <dsp:sp modelId="{D734B649-0072-4454-A15B-9BDFEF1355D2}">
      <dsp:nvSpPr>
        <dsp:cNvPr id="0" name=""/>
        <dsp:cNvSpPr/>
      </dsp:nvSpPr>
      <dsp:spPr>
        <a:xfrm>
          <a:off x="0" y="6653936"/>
          <a:ext cx="9144000" cy="204063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6CD60-70F6-4C96-9679-2989916396F9}">
      <dsp:nvSpPr>
        <dsp:cNvPr id="0" name=""/>
        <dsp:cNvSpPr/>
      </dsp:nvSpPr>
      <dsp:spPr>
        <a:xfrm>
          <a:off x="2162080" y="549824"/>
          <a:ext cx="1438315" cy="440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9757" y="0"/>
              </a:lnTo>
              <a:lnTo>
                <a:pt x="1039757" y="440590"/>
              </a:lnTo>
              <a:lnTo>
                <a:pt x="1438315" y="44059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5A2E9-7639-438C-AEAF-54628BA5430A}">
      <dsp:nvSpPr>
        <dsp:cNvPr id="0" name=""/>
        <dsp:cNvSpPr/>
      </dsp:nvSpPr>
      <dsp:spPr>
        <a:xfrm>
          <a:off x="2162080" y="207504"/>
          <a:ext cx="1438315" cy="342319"/>
        </a:xfrm>
        <a:custGeom>
          <a:avLst/>
          <a:gdLst/>
          <a:ahLst/>
          <a:cxnLst/>
          <a:rect l="0" t="0" r="0" b="0"/>
          <a:pathLst>
            <a:path>
              <a:moveTo>
                <a:pt x="0" y="342319"/>
              </a:moveTo>
              <a:lnTo>
                <a:pt x="1039757" y="342319"/>
              </a:lnTo>
              <a:lnTo>
                <a:pt x="1039757" y="0"/>
              </a:lnTo>
              <a:lnTo>
                <a:pt x="1438315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66BD2-F5FE-482E-816A-E026AB49E457}">
      <dsp:nvSpPr>
        <dsp:cNvPr id="0" name=""/>
        <dsp:cNvSpPr/>
      </dsp:nvSpPr>
      <dsp:spPr>
        <a:xfrm>
          <a:off x="2162080" y="504104"/>
          <a:ext cx="14383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39757" y="45720"/>
              </a:lnTo>
              <a:lnTo>
                <a:pt x="1039757" y="66724"/>
              </a:lnTo>
              <a:lnTo>
                <a:pt x="1438315" y="6672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78547-D9C7-4B5D-9E87-3B2FF784B051}">
      <dsp:nvSpPr>
        <dsp:cNvPr id="0" name=""/>
        <dsp:cNvSpPr/>
      </dsp:nvSpPr>
      <dsp:spPr>
        <a:xfrm>
          <a:off x="345772" y="144609"/>
          <a:ext cx="1816308" cy="8104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бюджета распределены по:</a:t>
          </a:r>
        </a:p>
      </dsp:txBody>
      <dsp:txXfrm>
        <a:off x="345772" y="144609"/>
        <a:ext cx="1816308" cy="810429"/>
      </dsp:txXfrm>
    </dsp:sp>
    <dsp:sp modelId="{39006DEE-9DC1-4BC4-A973-0E3BBEAC6F00}">
      <dsp:nvSpPr>
        <dsp:cNvPr id="0" name=""/>
        <dsp:cNvSpPr/>
      </dsp:nvSpPr>
      <dsp:spPr>
        <a:xfrm>
          <a:off x="3600396" y="432043"/>
          <a:ext cx="4834069" cy="2775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разделам, подразделам бюджетной классификации </a:t>
          </a:r>
        </a:p>
      </dsp:txBody>
      <dsp:txXfrm>
        <a:off x="3600396" y="432043"/>
        <a:ext cx="4834069" cy="277570"/>
      </dsp:txXfrm>
    </dsp:sp>
    <dsp:sp modelId="{8D80B3A6-9A0F-4DBD-B75B-FDAD28EAB9EF}">
      <dsp:nvSpPr>
        <dsp:cNvPr id="0" name=""/>
        <dsp:cNvSpPr/>
      </dsp:nvSpPr>
      <dsp:spPr>
        <a:xfrm>
          <a:off x="3600396" y="72013"/>
          <a:ext cx="4834069" cy="2709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главным распорядителям бюджетных средств</a:t>
          </a:r>
        </a:p>
      </dsp:txBody>
      <dsp:txXfrm>
        <a:off x="3600396" y="72013"/>
        <a:ext cx="4834069" cy="270981"/>
      </dsp:txXfrm>
    </dsp:sp>
    <dsp:sp modelId="{9F9C8E74-C59C-4FAB-9D85-65E80DC5D34F}">
      <dsp:nvSpPr>
        <dsp:cNvPr id="0" name=""/>
        <dsp:cNvSpPr/>
      </dsp:nvSpPr>
      <dsp:spPr>
        <a:xfrm>
          <a:off x="3600396" y="864095"/>
          <a:ext cx="4834069" cy="2526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муниципальным программам и непрограммным расходам</a:t>
          </a:r>
        </a:p>
      </dsp:txBody>
      <dsp:txXfrm>
        <a:off x="3600396" y="864095"/>
        <a:ext cx="4834069" cy="2526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7C651-46A0-40F0-9589-0A1B565E9D8D}">
      <dsp:nvSpPr>
        <dsp:cNvPr id="0" name=""/>
        <dsp:cNvSpPr/>
      </dsp:nvSpPr>
      <dsp:spPr>
        <a:xfrm>
          <a:off x="1008118" y="1789592"/>
          <a:ext cx="1835393" cy="1715828"/>
        </a:xfrm>
        <a:prstGeom prst="gear9">
          <a:avLst/>
        </a:prstGeom>
        <a:solidFill>
          <a:schemeClr val="accent1">
            <a:lumMod val="40000"/>
            <a:lumOff val="6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объемы используемых финансовых ресурсов</a:t>
          </a:r>
        </a:p>
      </dsp:txBody>
      <dsp:txXfrm>
        <a:off x="1368177" y="2191517"/>
        <a:ext cx="1115275" cy="881971"/>
      </dsp:txXfrm>
    </dsp:sp>
    <dsp:sp modelId="{3E665757-62DF-48A5-B676-A9C42A03E369}">
      <dsp:nvSpPr>
        <dsp:cNvPr id="0" name=""/>
        <dsp:cNvSpPr/>
      </dsp:nvSpPr>
      <dsp:spPr>
        <a:xfrm>
          <a:off x="144011" y="782915"/>
          <a:ext cx="1669671" cy="1506663"/>
        </a:xfrm>
        <a:prstGeom prst="gear6">
          <a:avLst/>
        </a:prstGeom>
        <a:solidFill>
          <a:schemeClr val="accent1">
            <a:lumMod val="40000"/>
            <a:lumOff val="6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способы их достижения</a:t>
          </a:r>
        </a:p>
      </dsp:txBody>
      <dsp:txXfrm>
        <a:off x="547013" y="1164514"/>
        <a:ext cx="863667" cy="743465"/>
      </dsp:txXfrm>
    </dsp:sp>
    <dsp:sp modelId="{A5005523-8DFB-4DB8-8DE5-6E1C1DFE335E}">
      <dsp:nvSpPr>
        <dsp:cNvPr id="0" name=""/>
        <dsp:cNvSpPr/>
      </dsp:nvSpPr>
      <dsp:spPr>
        <a:xfrm rot="20700000">
          <a:off x="1413633" y="92102"/>
          <a:ext cx="2139347" cy="1981951"/>
        </a:xfrm>
        <a:prstGeom prst="gear6">
          <a:avLst/>
        </a:prstGeom>
        <a:solidFill>
          <a:schemeClr val="accent1">
            <a:lumMod val="40000"/>
            <a:lumOff val="6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цели и задачи государственной политики в определенной сфере</a:t>
          </a:r>
        </a:p>
      </dsp:txBody>
      <dsp:txXfrm rot="-20700000">
        <a:off x="1892190" y="517466"/>
        <a:ext cx="1182233" cy="1131222"/>
      </dsp:txXfrm>
    </dsp:sp>
    <dsp:sp modelId="{6BC06C12-61B7-4457-8259-406A2FC32512}">
      <dsp:nvSpPr>
        <dsp:cNvPr id="0" name=""/>
        <dsp:cNvSpPr/>
      </dsp:nvSpPr>
      <dsp:spPr>
        <a:xfrm rot="2642503">
          <a:off x="1859095" y="1301974"/>
          <a:ext cx="1835514" cy="1458701"/>
        </a:xfrm>
        <a:prstGeom prst="circularArrow">
          <a:avLst>
            <a:gd name="adj1" fmla="val 4688"/>
            <a:gd name="adj2" fmla="val 299029"/>
            <a:gd name="adj3" fmla="val 2490750"/>
            <a:gd name="adj4" fmla="val 1591715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6A9EA-885D-43FE-9E1C-9BBE5C854462}">
      <dsp:nvSpPr>
        <dsp:cNvPr id="0" name=""/>
        <dsp:cNvSpPr/>
      </dsp:nvSpPr>
      <dsp:spPr>
        <a:xfrm rot="18255314">
          <a:off x="411486" y="1495051"/>
          <a:ext cx="1675097" cy="169427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0FFFA-7480-484F-BEB1-9F94960A0694}">
      <dsp:nvSpPr>
        <dsp:cNvPr id="0" name=""/>
        <dsp:cNvSpPr/>
      </dsp:nvSpPr>
      <dsp:spPr>
        <a:xfrm rot="1545710">
          <a:off x="963089" y="296789"/>
          <a:ext cx="1704980" cy="149857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20B2E-56C0-4B79-A6AB-47BBD5165914}">
      <dsp:nvSpPr>
        <dsp:cNvPr id="0" name=""/>
        <dsp:cNvSpPr/>
      </dsp:nvSpPr>
      <dsp:spPr>
        <a:xfrm rot="5400000">
          <a:off x="3241813" y="-1627817"/>
          <a:ext cx="700996" cy="40852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– 32 178,5 тыс. рублей (11,6%)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– 245 040,0 тыс. рублей (88,4 %)</a:t>
          </a:r>
        </a:p>
      </dsp:txBody>
      <dsp:txXfrm rot="-5400000">
        <a:off x="1549695" y="98521"/>
        <a:ext cx="4051013" cy="632556"/>
      </dsp:txXfrm>
    </dsp:sp>
    <dsp:sp modelId="{59B11F90-8ADE-4FE8-ADA5-085559422E88}">
      <dsp:nvSpPr>
        <dsp:cNvPr id="0" name=""/>
        <dsp:cNvSpPr/>
      </dsp:nvSpPr>
      <dsp:spPr>
        <a:xfrm>
          <a:off x="0" y="0"/>
          <a:ext cx="1549592" cy="9078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год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– 277 218,5 тыс. рублей,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</dsp:txBody>
      <dsp:txXfrm>
        <a:off x="44317" y="44317"/>
        <a:ext cx="1460958" cy="819212"/>
      </dsp:txXfrm>
    </dsp:sp>
    <dsp:sp modelId="{87BE1BE1-D162-42D6-BC22-A027D5C654FD}">
      <dsp:nvSpPr>
        <dsp:cNvPr id="0" name=""/>
        <dsp:cNvSpPr/>
      </dsp:nvSpPr>
      <dsp:spPr>
        <a:xfrm rot="5400000">
          <a:off x="3244320" y="-473175"/>
          <a:ext cx="754720" cy="4026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– 20 688,3 тыс. рублей (7,8%)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– 241 391,4 тыс. рублей (92,2%)</a:t>
          </a:r>
        </a:p>
      </dsp:txBody>
      <dsp:txXfrm rot="-5400000">
        <a:off x="1608433" y="1199554"/>
        <a:ext cx="3989652" cy="681036"/>
      </dsp:txXfrm>
    </dsp:sp>
    <dsp:sp modelId="{C922DAAF-E094-4C88-80E4-DF32D72676C0}">
      <dsp:nvSpPr>
        <dsp:cNvPr id="0" name=""/>
        <dsp:cNvSpPr/>
      </dsp:nvSpPr>
      <dsp:spPr>
        <a:xfrm>
          <a:off x="14" y="1090205"/>
          <a:ext cx="1596528" cy="907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год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– 262 079,7 тыс. рублей,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</dsp:txBody>
      <dsp:txXfrm>
        <a:off x="44314" y="1134505"/>
        <a:ext cx="1507928" cy="818880"/>
      </dsp:txXfrm>
    </dsp:sp>
    <dsp:sp modelId="{B0B126F3-B2E7-4C36-B8C0-982443B1897C}">
      <dsp:nvSpPr>
        <dsp:cNvPr id="0" name=""/>
        <dsp:cNvSpPr/>
      </dsp:nvSpPr>
      <dsp:spPr>
        <a:xfrm rot="5400000">
          <a:off x="3082417" y="613942"/>
          <a:ext cx="991044" cy="39875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– 19 216,8 тыс. рублей (7,4 %)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– 241 318,5 тыс. рублей (92,6%)</a:t>
          </a:r>
        </a:p>
      </dsp:txBody>
      <dsp:txXfrm rot="-5400000">
        <a:off x="1584174" y="2160565"/>
        <a:ext cx="3939152" cy="894286"/>
      </dsp:txXfrm>
    </dsp:sp>
    <dsp:sp modelId="{72ED795D-223F-4C0F-BAF6-217BE8422BA7}">
      <dsp:nvSpPr>
        <dsp:cNvPr id="0" name=""/>
        <dsp:cNvSpPr/>
      </dsp:nvSpPr>
      <dsp:spPr>
        <a:xfrm>
          <a:off x="0" y="2284132"/>
          <a:ext cx="1643549" cy="9236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 год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– 260 535,3 тыс. рублей,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 них:</a:t>
          </a:r>
        </a:p>
      </dsp:txBody>
      <dsp:txXfrm>
        <a:off x="45091" y="2329223"/>
        <a:ext cx="1553367" cy="833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11F90-8ADE-4FE8-ADA5-085559422E88}">
      <dsp:nvSpPr>
        <dsp:cNvPr id="0" name=""/>
        <dsp:cNvSpPr/>
      </dsp:nvSpPr>
      <dsp:spPr>
        <a:xfrm>
          <a:off x="9306" y="0"/>
          <a:ext cx="8919685" cy="935191"/>
        </a:xfrm>
        <a:prstGeom prst="round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направления деятельности –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88,4% от общего объема расходов</a:t>
          </a:r>
        </a:p>
      </dsp:txBody>
      <dsp:txXfrm>
        <a:off x="54958" y="45652"/>
        <a:ext cx="8828381" cy="8438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17B5B-2514-47A3-826B-D92069F1ED22}">
      <dsp:nvSpPr>
        <dsp:cNvPr id="0" name=""/>
        <dsp:cNvSpPr/>
      </dsp:nvSpPr>
      <dsp:spPr>
        <a:xfrm>
          <a:off x="3203834" y="72003"/>
          <a:ext cx="2753369" cy="97210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 долговой политики</a:t>
          </a:r>
        </a:p>
      </dsp:txBody>
      <dsp:txXfrm>
        <a:off x="3251288" y="119457"/>
        <a:ext cx="2658461" cy="877200"/>
      </dsp:txXfrm>
    </dsp:sp>
    <dsp:sp modelId="{C1835760-AFD3-44DA-914B-BD2CC1B742DA}">
      <dsp:nvSpPr>
        <dsp:cNvPr id="0" name=""/>
        <dsp:cNvSpPr/>
      </dsp:nvSpPr>
      <dsp:spPr>
        <a:xfrm rot="5350857">
          <a:off x="4392251" y="1242138"/>
          <a:ext cx="3960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6094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33EEA-A403-4FCA-ABFA-95A0CECD392F}">
      <dsp:nvSpPr>
        <dsp:cNvPr id="0" name=""/>
        <dsp:cNvSpPr/>
      </dsp:nvSpPr>
      <dsp:spPr>
        <a:xfrm>
          <a:off x="2771803" y="1440165"/>
          <a:ext cx="3661248" cy="130077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заемными финансовыми ресурсами потребностей бюджета поселения Кокошкино</a:t>
          </a:r>
        </a:p>
      </dsp:txBody>
      <dsp:txXfrm>
        <a:off x="2835302" y="1503664"/>
        <a:ext cx="3534250" cy="1173776"/>
      </dsp:txXfrm>
    </dsp:sp>
    <dsp:sp modelId="{39C52E46-A17C-4FF0-985E-B0B8409F278B}">
      <dsp:nvSpPr>
        <dsp:cNvPr id="0" name=""/>
        <dsp:cNvSpPr/>
      </dsp:nvSpPr>
      <dsp:spPr>
        <a:xfrm rot="724064">
          <a:off x="5950073" y="919836"/>
          <a:ext cx="6452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5282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B1B62-4E8C-4736-91BD-15BDFD4A1110}">
      <dsp:nvSpPr>
        <dsp:cNvPr id="0" name=""/>
        <dsp:cNvSpPr/>
      </dsp:nvSpPr>
      <dsp:spPr>
        <a:xfrm>
          <a:off x="6588226" y="648068"/>
          <a:ext cx="2491543" cy="121111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муниципального долга и расходов на его обслуживание</a:t>
          </a:r>
        </a:p>
      </dsp:txBody>
      <dsp:txXfrm>
        <a:off x="6647348" y="707190"/>
        <a:ext cx="2373299" cy="1092871"/>
      </dsp:txXfrm>
    </dsp:sp>
    <dsp:sp modelId="{AFBEC61E-68EE-4CD3-8791-0593BBC53EF0}">
      <dsp:nvSpPr>
        <dsp:cNvPr id="0" name=""/>
        <dsp:cNvSpPr/>
      </dsp:nvSpPr>
      <dsp:spPr>
        <a:xfrm rot="10055586">
          <a:off x="2537176" y="933377"/>
          <a:ext cx="6745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4533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D707F-36FD-4DA9-9BC1-17E94F246921}">
      <dsp:nvSpPr>
        <dsp:cNvPr id="0" name=""/>
        <dsp:cNvSpPr/>
      </dsp:nvSpPr>
      <dsp:spPr>
        <a:xfrm>
          <a:off x="107497" y="648084"/>
          <a:ext cx="2437556" cy="125175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своевременное исполнение долговых обязательств</a:t>
          </a:r>
        </a:p>
      </dsp:txBody>
      <dsp:txXfrm>
        <a:off x="168602" y="709189"/>
        <a:ext cx="2315346" cy="1129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0.6045</cdr:x>
      <cdr:y>0.63005</cdr:y>
    </cdr:from>
    <cdr:to>
      <cdr:x>0.81087</cdr:x>
      <cdr:y>0.83618</cdr:y>
    </cdr:to>
    <cdr:sp macro="" textlink="">
      <cdr:nvSpPr>
        <cdr:cNvPr id="9" name="Стрелка вправо с вырезом 8"/>
        <cdr:cNvSpPr/>
      </cdr:nvSpPr>
      <cdr:spPr>
        <a:xfrm xmlns:a="http://schemas.openxmlformats.org/drawingml/2006/main" rot="16200000">
          <a:off x="5844062" y="3161441"/>
          <a:ext cx="1152110" cy="1872187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Профицит 0,0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0.13072</cdr:x>
      <cdr:y>0.07317</cdr:y>
    </cdr:from>
    <cdr:to>
      <cdr:x>0.84524</cdr:x>
      <cdr:y>0.12195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5665" y="216025"/>
          <a:ext cx="648072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0.13776</cdr:x>
      <cdr:y>0.41049</cdr:y>
    </cdr:from>
    <cdr:to>
      <cdr:x>0.72837</cdr:x>
      <cdr:y>0.53122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59632" y="1224137"/>
          <a:ext cx="54006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0.14488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-3356993"/>
          <a:ext cx="9144000" cy="473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Доля расходов социальной направленности от общих расходов (%)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0.01408</cdr:x>
      <cdr:y>0</cdr:y>
    </cdr:from>
    <cdr:to>
      <cdr:x>1</cdr:x>
      <cdr:y>0.22222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963" y="0"/>
          <a:ext cx="7347357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 в 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году </a:t>
          </a:r>
          <a:r>
            <a: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– 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133 988,2 тыс. рублей </a:t>
          </a:r>
        </a:p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в объеме налоговых доходов (%):</a:t>
          </a:r>
        </a:p>
      </cdr:txBody>
    </cdr:sp>
  </cdr:relSizeAnchor>
  <cdr:relSizeAnchor xmlns:cdr="http://schemas.openxmlformats.org/drawingml/2006/chartDrawing">
    <cdr:from>
      <cdr:x>0.69322</cdr:x>
      <cdr:y>0.72727</cdr:y>
    </cdr:from>
    <cdr:to>
      <cdr:x>0.74153</cdr:x>
      <cdr:y>0.81818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F5A96553-584B-456C-B941-1334C162C1E8}"/>
            </a:ext>
          </a:extLst>
        </cdr:cNvPr>
        <cdr:cNvCxnSpPr/>
      </cdr:nvCxnSpPr>
      <cdr:spPr>
        <a:xfrm xmlns:a="http://schemas.openxmlformats.org/drawingml/2006/main" flipH="1" flipV="1">
          <a:off x="5166066" y="1728192"/>
          <a:ext cx="360040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0.27773</cdr:x>
      <cdr:y>0.78788</cdr:y>
    </cdr:from>
    <cdr:to>
      <cdr:x>0.3357</cdr:x>
      <cdr:y>0.84848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id="{C006A44E-83C2-466C-A84E-CCDBBB20BF5A}"/>
            </a:ext>
          </a:extLst>
        </cdr:cNvPr>
        <cdr:cNvCxnSpPr/>
      </cdr:nvCxnSpPr>
      <cdr:spPr>
        <a:xfrm xmlns:a="http://schemas.openxmlformats.org/drawingml/2006/main" flipV="1">
          <a:off x="2069722" y="1872208"/>
          <a:ext cx="432048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0.75119</cdr:x>
      <cdr:y>0.51515</cdr:y>
    </cdr:from>
    <cdr:to>
      <cdr:x>0.84782</cdr:x>
      <cdr:y>0.60606</cdr:y>
    </cdr:to>
    <cdr:cxnSp macro="">
      <cdr:nvCxnSpPr>
        <cdr:cNvPr id="6" name="Прямая соединительная линия 5">
          <a:extLst xmlns:a="http://schemas.openxmlformats.org/drawingml/2006/main">
            <a:ext uri="{FF2B5EF4-FFF2-40B4-BE49-F238E27FC236}">
              <a16:creationId xmlns:a16="http://schemas.microsoft.com/office/drawing/2014/main" id="{4464F2E2-BEFB-4D23-AF50-6500E9575F32}"/>
            </a:ext>
          </a:extLst>
        </cdr:cNvPr>
        <cdr:cNvCxnSpPr/>
      </cdr:nvCxnSpPr>
      <cdr:spPr>
        <a:xfrm xmlns:a="http://schemas.openxmlformats.org/drawingml/2006/main">
          <a:off x="5598114" y="1224136"/>
          <a:ext cx="720080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0.66671</cdr:x>
      <cdr:y>0.22774</cdr:y>
    </cdr:from>
    <cdr:to>
      <cdr:x>0.71816</cdr:x>
      <cdr:y>0.31009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id="{BC72F697-CD98-4E27-9130-50A69C41E7CB}"/>
            </a:ext>
          </a:extLst>
        </cdr:cNvPr>
        <cdr:cNvCxnSpPr/>
      </cdr:nvCxnSpPr>
      <cdr:spPr>
        <a:xfrm xmlns:a="http://schemas.openxmlformats.org/drawingml/2006/main" flipV="1">
          <a:off x="4968536" y="541172"/>
          <a:ext cx="383431" cy="19568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0.14085</cdr:x>
      <cdr:y>0.2</cdr:y>
    </cdr:from>
    <cdr:to>
      <cdr:x>0.73239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936104"/>
          <a:ext cx="30243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0.01408</cdr:x>
      <cdr:y>0</cdr:y>
    </cdr:from>
    <cdr:to>
      <cdr:x>1</cdr:x>
      <cdr:y>0.24444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388" y="0"/>
          <a:ext cx="4578620" cy="668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 в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году </a:t>
          </a:r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–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139 455,1 тыс. руб. </a:t>
          </a:r>
        </a:p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в объеме налоговых доходов (%):</a:t>
          </a:r>
        </a:p>
      </cdr:txBody>
    </cdr:sp>
  </cdr:relSizeAnchor>
  <cdr:relSizeAnchor xmlns:cdr="http://schemas.openxmlformats.org/drawingml/2006/chartDrawing">
    <cdr:from>
      <cdr:x>0.15781</cdr:x>
      <cdr:y>0.39899</cdr:y>
    </cdr:from>
    <cdr:to>
      <cdr:x>0.20292</cdr:x>
      <cdr:y>0.44099</cdr:y>
    </cdr:to>
    <cdr:cxnSp macro="">
      <cdr:nvCxnSpPr>
        <cdr:cNvPr id="6" name="Прямая соединительная линия 5">
          <a:extLst xmlns:a="http://schemas.openxmlformats.org/drawingml/2006/main">
            <a:ext uri="{FF2B5EF4-FFF2-40B4-BE49-F238E27FC236}">
              <a16:creationId xmlns:a16="http://schemas.microsoft.com/office/drawing/2014/main" id="{C7A64E64-BA8F-47FF-B2F5-059D30F36D32}"/>
            </a:ext>
          </a:extLst>
        </cdr:cNvPr>
        <cdr:cNvCxnSpPr/>
      </cdr:nvCxnSpPr>
      <cdr:spPr>
        <a:xfrm xmlns:a="http://schemas.openxmlformats.org/drawingml/2006/main">
          <a:off x="755576" y="1368152"/>
          <a:ext cx="216024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0.12773</cdr:x>
      <cdr:y>0.68269</cdr:y>
    </cdr:from>
    <cdr:to>
      <cdr:x>0.23951</cdr:x>
      <cdr:y>0.73499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id="{B12764C0-8D51-4EF5-99B5-1004393ADE5D}"/>
            </a:ext>
          </a:extLst>
        </cdr:cNvPr>
        <cdr:cNvCxnSpPr/>
      </cdr:nvCxnSpPr>
      <cdr:spPr>
        <a:xfrm xmlns:a="http://schemas.openxmlformats.org/drawingml/2006/main" flipH="1">
          <a:off x="611560" y="2340927"/>
          <a:ext cx="535202" cy="17935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0.81953</cdr:x>
      <cdr:y>0.231</cdr:y>
    </cdr:from>
    <cdr:to>
      <cdr:x>0.87969</cdr:x>
      <cdr:y>0.29135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id="{1955D410-3076-4659-B8D8-6E229F06923C}"/>
            </a:ext>
          </a:extLst>
        </cdr:cNvPr>
        <cdr:cNvCxnSpPr/>
      </cdr:nvCxnSpPr>
      <cdr:spPr>
        <a:xfrm xmlns:a="http://schemas.openxmlformats.org/drawingml/2006/main" flipH="1">
          <a:off x="3923928" y="792088"/>
          <a:ext cx="288032" cy="20695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0.32324</cdr:x>
      <cdr:y>0.67199</cdr:y>
    </cdr:from>
    <cdr:to>
      <cdr:x>0.45859</cdr:x>
      <cdr:y>0.83999</cdr:y>
    </cdr:to>
    <cdr:cxnSp macro="">
      <cdr:nvCxnSpPr>
        <cdr:cNvPr id="15" name="Прямая соединительная линия 14">
          <a:extLst xmlns:a="http://schemas.openxmlformats.org/drawingml/2006/main">
            <a:ext uri="{FF2B5EF4-FFF2-40B4-BE49-F238E27FC236}">
              <a16:creationId xmlns:a16="http://schemas.microsoft.com/office/drawing/2014/main" id="{DF2781E3-C2B4-4819-949C-0D9E2AFC6DBE}"/>
            </a:ext>
          </a:extLst>
        </cdr:cNvPr>
        <cdr:cNvCxnSpPr/>
      </cdr:nvCxnSpPr>
      <cdr:spPr>
        <a:xfrm xmlns:a="http://schemas.openxmlformats.org/drawingml/2006/main">
          <a:off x="1547664" y="2304256"/>
          <a:ext cx="648072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0.14085</cdr:x>
      <cdr:y>0.2</cdr:y>
    </cdr:from>
    <cdr:to>
      <cdr:x>0.73239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936104"/>
          <a:ext cx="30243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0.01408</cdr:x>
      <cdr:y>0</cdr:y>
    </cdr:from>
    <cdr:to>
      <cdr:x>1</cdr:x>
      <cdr:y>0.33333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902" y="0"/>
          <a:ext cx="461461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 в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 году </a:t>
          </a:r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–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145 074,9 тыс. руб. </a:t>
          </a:r>
        </a:p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в объеме налоговых доходов (%):</a:t>
          </a:r>
        </a:p>
      </cdr:txBody>
    </cdr:sp>
  </cdr:relSizeAnchor>
  <cdr:relSizeAnchor xmlns:cdr="http://schemas.openxmlformats.org/drawingml/2006/chartDrawing">
    <cdr:from>
      <cdr:x>0.34046</cdr:x>
      <cdr:y>0.67199</cdr:y>
    </cdr:from>
    <cdr:to>
      <cdr:x>0.53906</cdr:x>
      <cdr:y>0.77699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856A2C85-9BD7-47E7-895B-FFD954B17268}"/>
            </a:ext>
          </a:extLst>
        </cdr:cNvPr>
        <cdr:cNvCxnSpPr/>
      </cdr:nvCxnSpPr>
      <cdr:spPr>
        <a:xfrm xmlns:a="http://schemas.openxmlformats.org/drawingml/2006/main">
          <a:off x="1728192" y="2304256"/>
          <a:ext cx="1008112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alpha val="6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0.67199</cdr:y>
    </cdr:from>
    <cdr:to>
      <cdr:x>0.15605</cdr:x>
      <cdr:y>0.73499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CA1640A6-7F06-41E0-9283-267B6D93FC27}"/>
            </a:ext>
          </a:extLst>
        </cdr:cNvPr>
        <cdr:cNvCxnSpPr/>
      </cdr:nvCxnSpPr>
      <cdr:spPr>
        <a:xfrm xmlns:a="http://schemas.openxmlformats.org/drawingml/2006/main" flipV="1">
          <a:off x="288032" y="2304254"/>
          <a:ext cx="504087" cy="21602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0.25534</cdr:x>
      <cdr:y>0.73499</cdr:y>
    </cdr:from>
    <cdr:to>
      <cdr:x>0.28372</cdr:x>
      <cdr:y>0.81899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id="{FFE8E38B-EF58-49AE-8B89-CDB513ACF555}"/>
            </a:ext>
          </a:extLst>
        </cdr:cNvPr>
        <cdr:cNvCxnSpPr/>
      </cdr:nvCxnSpPr>
      <cdr:spPr>
        <a:xfrm xmlns:a="http://schemas.openxmlformats.org/drawingml/2006/main" flipH="1" flipV="1">
          <a:off x="1296120" y="2520282"/>
          <a:ext cx="144040" cy="2880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0.01408</cdr:x>
      <cdr:y>0</cdr:y>
    </cdr:from>
    <cdr:to>
      <cdr:x>1</cdr:x>
      <cdr:y>0.22222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963" y="0"/>
          <a:ext cx="7347357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в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году </a:t>
          </a:r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–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5 543,5 тыс. рублей </a:t>
          </a:r>
        </a:p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в объеме неналоговых доходов (%):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0.01408</cdr:x>
      <cdr:y>0</cdr:y>
    </cdr:from>
    <cdr:to>
      <cdr:x>1</cdr:x>
      <cdr:y>0.22222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963" y="0"/>
          <a:ext cx="7347357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в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году </a:t>
          </a:r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–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5 367,8 тыс. руб. </a:t>
          </a:r>
        </a:p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в объеме неналоговых доходов (%):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0.10294</cdr:x>
      <cdr:y>0</cdr:y>
    </cdr:from>
    <cdr:to>
      <cdr:x>1</cdr:x>
      <cdr:y>0.27048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4750" y="0"/>
          <a:ext cx="3875730" cy="897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в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году </a:t>
          </a:r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всего – 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5 236,0 тыс. руб. </a:t>
          </a:r>
        </a:p>
        <a:p xmlns:a="http://schemas.openxmlformats.org/drawingml/2006/main">
          <a:pPr algn="ctr"/>
          <a:r>
            <a: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в объеме неналоговых доходов (%):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0.06279</cdr:x>
      <cdr:y>1.6102E-7</cdr:y>
    </cdr:from>
    <cdr:to>
      <cdr:x>1</cdr:x>
      <cdr:y>0.13914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2615" y="1"/>
          <a:ext cx="9143961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в </a:t>
          </a:r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2024-2026 годах </a:t>
          </a:r>
          <a:r>
            <a: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123 976,8 тыс.</a:t>
          </a:r>
          <a:r>
            <a: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рублей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в общем объеме безвозмездных поступлений (%):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0.78226</cdr:x>
      <cdr:y>0.19543</cdr:y>
    </cdr:from>
    <cdr:to>
      <cdr:x>0.8629</cdr:x>
      <cdr:y>0.31758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id="{C5F7EE1E-BF50-4E6E-A3C5-432EE93508AB}"/>
            </a:ext>
          </a:extLst>
        </cdr:cNvPr>
        <cdr:cNvCxnSpPr/>
      </cdr:nvCxnSpPr>
      <cdr:spPr>
        <a:xfrm xmlns:a="http://schemas.openxmlformats.org/drawingml/2006/main" flipV="1">
          <a:off x="6984776" y="1152128"/>
          <a:ext cx="720080" cy="72008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0.22581</cdr:x>
      <cdr:y>0.70845</cdr:y>
    </cdr:from>
    <cdr:to>
      <cdr:x>0.31452</cdr:x>
      <cdr:y>0.76952</cdr:y>
    </cdr:to>
    <cdr:cxnSp macro="">
      <cdr:nvCxnSpPr>
        <cdr:cNvPr id="16" name="Прямая соединительная линия 15">
          <a:extLst xmlns:a="http://schemas.openxmlformats.org/drawingml/2006/main">
            <a:ext uri="{FF2B5EF4-FFF2-40B4-BE49-F238E27FC236}">
              <a16:creationId xmlns:a16="http://schemas.microsoft.com/office/drawing/2014/main" id="{12BD25B7-A397-431A-9EC8-D66E265A34B5}"/>
            </a:ext>
          </a:extLst>
        </cdr:cNvPr>
        <cdr:cNvCxnSpPr/>
      </cdr:nvCxnSpPr>
      <cdr:spPr>
        <a:xfrm xmlns:a="http://schemas.openxmlformats.org/drawingml/2006/main" flipV="1">
          <a:off x="2016224" y="4176469"/>
          <a:ext cx="792123" cy="36003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0.37903</cdr:x>
      <cdr:y>0.73288</cdr:y>
    </cdr:from>
    <cdr:to>
      <cdr:x>0.41129</cdr:x>
      <cdr:y>0.84281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3FB757B0-9950-4D3B-ABDF-ADDB30C9EB09}"/>
            </a:ext>
          </a:extLst>
        </cdr:cNvPr>
        <cdr:cNvCxnSpPr/>
      </cdr:nvCxnSpPr>
      <cdr:spPr>
        <a:xfrm xmlns:a="http://schemas.openxmlformats.org/drawingml/2006/main">
          <a:off x="3384376" y="4320480"/>
          <a:ext cx="288032" cy="64807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0.45968</cdr:x>
      <cdr:y>0.75731</cdr:y>
    </cdr:from>
    <cdr:to>
      <cdr:x>0.51613</cdr:x>
      <cdr:y>0.89167</cdr:y>
    </cdr:to>
    <cdr:cxnSp macro="">
      <cdr:nvCxnSpPr>
        <cdr:cNvPr id="21" name="Прямая соединительная линия 20">
          <a:extLst xmlns:a="http://schemas.openxmlformats.org/drawingml/2006/main">
            <a:ext uri="{FF2B5EF4-FFF2-40B4-BE49-F238E27FC236}">
              <a16:creationId xmlns:a16="http://schemas.microsoft.com/office/drawing/2014/main" id="{C5F7EE1E-BF50-4E6E-A3C5-432EE93508AB}"/>
            </a:ext>
          </a:extLst>
        </cdr:cNvPr>
        <cdr:cNvCxnSpPr/>
      </cdr:nvCxnSpPr>
      <cdr:spPr>
        <a:xfrm xmlns:a="http://schemas.openxmlformats.org/drawingml/2006/main">
          <a:off x="4104479" y="4464509"/>
          <a:ext cx="504033" cy="792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0.33871</cdr:x>
      <cdr:y>0.73288</cdr:y>
    </cdr:from>
    <cdr:to>
      <cdr:x>0.34677</cdr:x>
      <cdr:y>0.84281</cdr:y>
    </cdr:to>
    <cdr:cxnSp macro="">
      <cdr:nvCxnSpPr>
        <cdr:cNvPr id="23" name="Прямая соединительная линия 22">
          <a:extLst xmlns:a="http://schemas.openxmlformats.org/drawingml/2006/main">
            <a:ext uri="{FF2B5EF4-FFF2-40B4-BE49-F238E27FC236}">
              <a16:creationId xmlns:a16="http://schemas.microsoft.com/office/drawing/2014/main" id="{C5F7EE1E-BF50-4E6E-A3C5-432EE93508AB}"/>
            </a:ext>
          </a:extLst>
        </cdr:cNvPr>
        <cdr:cNvCxnSpPr/>
      </cdr:nvCxnSpPr>
      <cdr:spPr>
        <a:xfrm xmlns:a="http://schemas.openxmlformats.org/drawingml/2006/main" flipH="1">
          <a:off x="3024336" y="4320480"/>
          <a:ext cx="72008" cy="64807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0.17742</cdr:x>
      <cdr:y>0.68402</cdr:y>
    </cdr:from>
    <cdr:to>
      <cdr:x>0.29839</cdr:x>
      <cdr:y>0.69623</cdr:y>
    </cdr:to>
    <cdr:cxnSp macro="">
      <cdr:nvCxnSpPr>
        <cdr:cNvPr id="26" name="Прямая соединительная линия 25">
          <a:extLst xmlns:a="http://schemas.openxmlformats.org/drawingml/2006/main">
            <a:ext uri="{FF2B5EF4-FFF2-40B4-BE49-F238E27FC236}">
              <a16:creationId xmlns:a16="http://schemas.microsoft.com/office/drawing/2014/main" id="{C5F7EE1E-BF50-4E6E-A3C5-432EE93508AB}"/>
            </a:ext>
          </a:extLst>
        </cdr:cNvPr>
        <cdr:cNvCxnSpPr/>
      </cdr:nvCxnSpPr>
      <cdr:spPr>
        <a:xfrm xmlns:a="http://schemas.openxmlformats.org/drawingml/2006/main">
          <a:off x="1584176" y="4032448"/>
          <a:ext cx="1080146" cy="7198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555" tIns="45779" rIns="91555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1555" tIns="45779" rIns="91555" bIns="45779" rtlCol="0"/>
          <a:lstStyle>
            <a:lvl1pPr algn="r">
              <a:defRPr sz="1200"/>
            </a:lvl1pPr>
          </a:lstStyle>
          <a:p>
            <a:fld id="{9F85D330-4614-4D25-BE1F-FF4333491902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5" tIns="45779" rIns="91555" bIns="4577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555" tIns="45779" rIns="91555" bIns="4577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6332"/>
          </a:xfrm>
          <a:prstGeom prst="rect">
            <a:avLst/>
          </a:prstGeom>
        </p:spPr>
        <p:txBody>
          <a:bodyPr vert="horz" lIns="91555" tIns="45779" rIns="91555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9" cy="496332"/>
          </a:xfrm>
          <a:prstGeom prst="rect">
            <a:avLst/>
          </a:prstGeom>
        </p:spPr>
        <p:txBody>
          <a:bodyPr vert="horz" lIns="91555" tIns="45779" rIns="91555" bIns="45779" rtlCol="0" anchor="b"/>
          <a:lstStyle>
            <a:lvl1pPr algn="r">
              <a:defRPr sz="1200"/>
            </a:lvl1pPr>
          </a:lstStyle>
          <a:p>
            <a:fld id="{B552A754-849A-428A-858F-0E4569C5C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66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A754-849A-428A-858F-0E4569C5C90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39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A754-849A-428A-858F-0E4569C5C90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10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A754-849A-428A-858F-0E4569C5C90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7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A754-849A-428A-858F-0E4569C5C90C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5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A754-849A-428A-858F-0E4569C5C90C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2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8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0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81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74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442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3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2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33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8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6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79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4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9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5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0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bg2">
                <a:tint val="97000"/>
                <a:hueMod val="92000"/>
                <a:satMod val="169000"/>
                <a:alpha val="11000"/>
                <a:lumMod val="99000"/>
                <a:lumOff val="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2921A6-FCFD-45B1-A843-F784CF3049A8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8300EB-A23B-45FC-B08B-E5D9574C7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60648" y="548680"/>
            <a:ext cx="11665296" cy="2736304"/>
          </a:xfrm>
        </p:spPr>
        <p:txBody>
          <a:bodyPr anchor="ctr">
            <a:noAutofit/>
          </a:bodyPr>
          <a:lstStyle/>
          <a:p>
            <a:pPr algn="ctr">
              <a:lnSpc>
                <a:spcPts val="8000"/>
              </a:lnSpc>
            </a:pPr>
            <a:r>
              <a:rPr lang="ru-RU" sz="60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60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011352" cy="1800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материалам решения Совета депутатов поселения Кокошкино в городе Москве</a:t>
            </a:r>
          </a:p>
          <a:p>
            <a:pPr algn="ctr">
              <a:spcBef>
                <a:spcPts val="0"/>
              </a:spcBef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поселения Кокошкино в городе Москве на 2024 год и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и 2026 годов»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8DA6253-B534-0EFF-FDE8-984DC9167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648072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9144000" cy="64770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8629239"/>
              </p:ext>
            </p:extLst>
          </p:nvPr>
        </p:nvGraphicFramePr>
        <p:xfrm>
          <a:off x="107504" y="908720"/>
          <a:ext cx="885698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97192620"/>
              </p:ext>
            </p:extLst>
          </p:nvPr>
        </p:nvGraphicFramePr>
        <p:xfrm>
          <a:off x="-16376" y="3573016"/>
          <a:ext cx="509243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15713988"/>
              </p:ext>
            </p:extLst>
          </p:nvPr>
        </p:nvGraphicFramePr>
        <p:xfrm>
          <a:off x="4932040" y="3539510"/>
          <a:ext cx="4320480" cy="331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55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5746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бюджет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16683375"/>
              </p:ext>
            </p:extLst>
          </p:nvPr>
        </p:nvGraphicFramePr>
        <p:xfrm>
          <a:off x="-612576" y="764704"/>
          <a:ext cx="9756576" cy="621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813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64740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МБТ и субсидия в целях софинансирования мероприятий в части ЖКХ и благоустройства в 2024 году (123 976,8 тыс. руб.)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40272238"/>
              </p:ext>
            </p:extLst>
          </p:nvPr>
        </p:nvGraphicFramePr>
        <p:xfrm>
          <a:off x="0" y="404664"/>
          <a:ext cx="9144000" cy="645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0" y="1052736"/>
            <a:ext cx="9144000" cy="576063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межбюджетного трансферта и субсидии (%):</a:t>
            </a:r>
          </a:p>
        </p:txBody>
      </p:sp>
    </p:spTree>
    <p:extLst>
      <p:ext uri="{BB962C8B-B14F-4D97-AF65-F5344CB8AC3E}">
        <p14:creationId xmlns:p14="http://schemas.microsoft.com/office/powerpoint/2010/main" val="24525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5746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15944625"/>
              </p:ext>
            </p:extLst>
          </p:nvPr>
        </p:nvGraphicFramePr>
        <p:xfrm>
          <a:off x="179512" y="692696"/>
          <a:ext cx="950505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-9015" y="19168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расходов бюджета в разрезе разделов бюджетной классификации*</a:t>
            </a:r>
          </a:p>
          <a:p>
            <a:pPr algn="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34081"/>
              </p:ext>
            </p:extLst>
          </p:nvPr>
        </p:nvGraphicFramePr>
        <p:xfrm>
          <a:off x="107503" y="2438611"/>
          <a:ext cx="8928993" cy="4117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7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(ожидаемое исполнение)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4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расходов 2024-2026 гг.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3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129 497,6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100 238,5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96 449,9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96 127,0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646,9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14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2 854,3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4 733,5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8 351,9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6 733,0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6 233,0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6 233,0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191 934,2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140 062,0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137 747,0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136 975,5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20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2 116,6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2 669,0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10 892,5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8 523,0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4 400,0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239,5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259,5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259,5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259,5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17 653,4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13 960,0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14 350,0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16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364 226,9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277 218,5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262 079,7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260 535,3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169">
                <a:tc gridSpan="6">
                  <a:txBody>
                    <a:bodyPr/>
                    <a:lstStyle/>
                    <a:p>
                      <a:pPr marL="36000"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расчете доли расходов в 2025-2026 годах из общего объема расходов условно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утвержденные расходы исключены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01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064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расходов по отраслям в общем объеме расходов на 2023 – 2025 годы (%)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119979"/>
              </p:ext>
            </p:extLst>
          </p:nvPr>
        </p:nvGraphicFramePr>
        <p:xfrm>
          <a:off x="107504" y="1196752"/>
          <a:ext cx="8928992" cy="589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920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32656"/>
            <a:ext cx="9143999" cy="8640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направленность расходов бюджета на 2024 – 2026 годы*</a:t>
            </a:r>
          </a:p>
        </p:txBody>
      </p:sp>
      <p:graphicFrame>
        <p:nvGraphicFramePr>
          <p:cNvPr id="21" name="Диаграмма 20" title="млн.рублей"/>
          <p:cNvGraphicFramePr/>
          <p:nvPr>
            <p:extLst>
              <p:ext uri="{D42A27DB-BD31-4B8C-83A1-F6EECF244321}">
                <p14:modId xmlns:p14="http://schemas.microsoft.com/office/powerpoint/2010/main" val="1109694529"/>
              </p:ext>
            </p:extLst>
          </p:nvPr>
        </p:nvGraphicFramePr>
        <p:xfrm>
          <a:off x="0" y="3356993"/>
          <a:ext cx="9144000" cy="327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483480"/>
              </p:ext>
            </p:extLst>
          </p:nvPr>
        </p:nvGraphicFramePr>
        <p:xfrm>
          <a:off x="-1" y="1124744"/>
          <a:ext cx="9144000" cy="191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1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983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год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 общих расходов,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 общих расходов,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 общих расходов,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27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2 669,0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5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8 523,0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67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0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13 960,0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14 350,0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25 411,5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20 559,5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20 109,5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627167"/>
            <a:ext cx="8029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 При расчете доли расходов в 2025-2026 годах из общего объема расходов условно утвержденные расходы исключены</a:t>
            </a:r>
          </a:p>
          <a:p>
            <a:pPr marL="171450" indent="-171450">
              <a:buFont typeface="Arial" charset="0"/>
              <a:buChar char="•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7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imofeeva\Desktop\1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996" y="1011390"/>
            <a:ext cx="2987473" cy="21845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3297163" y="4221088"/>
            <a:ext cx="2088232" cy="17259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патриотическому воспитанию</a:t>
            </a:r>
            <a:r>
              <a:rPr lang="ru-RU" sz="1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и подростков, иные мероприятия в области образования.</a:t>
            </a:r>
            <a:endParaRPr lang="ru-RU" sz="1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116632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200"/>
              </a:lnSpc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отрасли </a:t>
            </a:r>
          </a:p>
          <a:p>
            <a:pPr algn="ctr">
              <a:lnSpc>
                <a:spcPts val="3200"/>
              </a:lnSpc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«Образование» в 2024 году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78603" y="2839872"/>
            <a:ext cx="2322257" cy="5581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всего – </a:t>
            </a:r>
          </a:p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2 669,0тыс. рублей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5536" y="1314915"/>
            <a:ext cx="3240311" cy="1557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</a:t>
            </a:r>
            <a:r>
              <a:rPr lang="ru-RU" sz="1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муниципальной программе  «Молодежная политика поселения Кокошкино»</a:t>
            </a:r>
            <a:endParaRPr lang="ru-RU" sz="1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16">
            <a:extLst>
              <a:ext uri="{FF2B5EF4-FFF2-40B4-BE49-F238E27FC236}">
                <a16:creationId xmlns:a16="http://schemas.microsoft.com/office/drawing/2014/main" id="{7BB82A7E-B955-46FD-8811-69A640C2BA95}"/>
              </a:ext>
            </a:extLst>
          </p:cNvPr>
          <p:cNvSpPr/>
          <p:nvPr/>
        </p:nvSpPr>
        <p:spPr>
          <a:xfrm>
            <a:off x="395536" y="4221088"/>
            <a:ext cx="2016223" cy="17259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наркомании среди несовершеннолетних лиц</a:t>
            </a:r>
            <a:r>
              <a:rPr lang="ru-RU" sz="1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Стрелка вправо с вырезом 18">
            <a:extLst>
              <a:ext uri="{FF2B5EF4-FFF2-40B4-BE49-F238E27FC236}">
                <a16:creationId xmlns:a16="http://schemas.microsoft.com/office/drawing/2014/main" id="{12CFA13E-83A5-4386-85BB-8859C5085DA3}"/>
              </a:ext>
            </a:extLst>
          </p:cNvPr>
          <p:cNvSpPr/>
          <p:nvPr/>
        </p:nvSpPr>
        <p:spPr>
          <a:xfrm rot="17102686" flipH="1">
            <a:off x="1021002" y="3368712"/>
            <a:ext cx="932953" cy="30335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21">
            <a:extLst>
              <a:ext uri="{FF2B5EF4-FFF2-40B4-BE49-F238E27FC236}">
                <a16:creationId xmlns:a16="http://schemas.microsoft.com/office/drawing/2014/main" id="{4672D557-B80C-4522-857E-E313A3B97967}"/>
              </a:ext>
            </a:extLst>
          </p:cNvPr>
          <p:cNvSpPr/>
          <p:nvPr/>
        </p:nvSpPr>
        <p:spPr>
          <a:xfrm rot="2443118">
            <a:off x="2653631" y="3343266"/>
            <a:ext cx="1518976" cy="29105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8">
            <a:extLst>
              <a:ext uri="{FF2B5EF4-FFF2-40B4-BE49-F238E27FC236}">
                <a16:creationId xmlns:a16="http://schemas.microsoft.com/office/drawing/2014/main" id="{F7D7B57C-6CAF-4682-89E2-B922DBF4327E}"/>
              </a:ext>
            </a:extLst>
          </p:cNvPr>
          <p:cNvSpPr/>
          <p:nvPr/>
        </p:nvSpPr>
        <p:spPr>
          <a:xfrm rot="12716291" flipH="1">
            <a:off x="4115825" y="3293577"/>
            <a:ext cx="2330637" cy="30335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6">
            <a:extLst>
              <a:ext uri="{FF2B5EF4-FFF2-40B4-BE49-F238E27FC236}">
                <a16:creationId xmlns:a16="http://schemas.microsoft.com/office/drawing/2014/main" id="{138EC2F7-9B97-4EB3-96C3-278B51BF6D1F}"/>
              </a:ext>
            </a:extLst>
          </p:cNvPr>
          <p:cNvSpPr/>
          <p:nvPr/>
        </p:nvSpPr>
        <p:spPr>
          <a:xfrm>
            <a:off x="6270799" y="4221088"/>
            <a:ext cx="2016223" cy="17259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</a:t>
            </a:r>
            <a:r>
              <a:rPr lang="ru-RU" sz="1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безнадзорности, правонарушений </a:t>
            </a:r>
          </a:p>
          <a:p>
            <a:pPr algn="ctr"/>
            <a:r>
              <a:rPr lang="ru-RU" sz="13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преступлений среди несовершеннолетних </a:t>
            </a:r>
          </a:p>
        </p:txBody>
      </p:sp>
      <p:sp>
        <p:nvSpPr>
          <p:cNvPr id="14" name="Стрелка вправо с вырезом 18">
            <a:extLst>
              <a:ext uri="{FF2B5EF4-FFF2-40B4-BE49-F238E27FC236}">
                <a16:creationId xmlns:a16="http://schemas.microsoft.com/office/drawing/2014/main" id="{ED8B742A-6C3F-445E-92B2-4A14FAE876BC}"/>
              </a:ext>
            </a:extLst>
          </p:cNvPr>
          <p:cNvSpPr/>
          <p:nvPr/>
        </p:nvSpPr>
        <p:spPr>
          <a:xfrm flipH="1">
            <a:off x="4154679" y="1829260"/>
            <a:ext cx="1991317" cy="37228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46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imofeeva\Desktop\культ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17032"/>
            <a:ext cx="2402698" cy="225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98776" y="1340769"/>
            <a:ext cx="8610872" cy="10801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деятельность 1 муниципального учреждения МБУ «Культурно-спортивный центр Кокошкино»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осуществления библиотечно–информационного обслуживания жителей поселения Кокошкино;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04212" y="2874666"/>
            <a:ext cx="4290628" cy="21385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муниципальной программы «Развитие культуры в сфере обеспечения досуга населения» проводятся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общегородские мероприятия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 празднование Дня Победы, Дня города, подготовка и проведение Новогодних и Рождественских праздников, иных культурно – массовых мероприятий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29273" y="188640"/>
            <a:ext cx="9173273" cy="9495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200"/>
              </a:lnSpc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отрасли </a:t>
            </a:r>
          </a:p>
          <a:p>
            <a:pPr algn="ctr">
              <a:lnSpc>
                <a:spcPts val="3200"/>
              </a:lnSpc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«Культура, кинематография» в 2024 году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9512" y="5968972"/>
            <a:ext cx="5247077" cy="4951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всего – 8 523,0 тыс. рублей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 rot="8661414" flipH="1">
            <a:off x="1862908" y="2973553"/>
            <a:ext cx="2181864" cy="30054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 rot="10229314" flipH="1">
            <a:off x="3203870" y="4485277"/>
            <a:ext cx="1200573" cy="30054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mofeeva\Desktop\медаль бел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65" y="1329468"/>
            <a:ext cx="1791470" cy="215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718" y="185794"/>
            <a:ext cx="9144000" cy="9495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200"/>
              </a:lnSpc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отрасли </a:t>
            </a:r>
          </a:p>
          <a:p>
            <a:pPr algn="ctr">
              <a:lnSpc>
                <a:spcPts val="3200"/>
              </a:lnSpc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«Физическая культура и спорт» в 2024 году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1904" y="3487523"/>
            <a:ext cx="2849344" cy="4951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всего –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13 960,0 тыс. рублей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 rot="10800000" flipH="1">
            <a:off x="2229340" y="1609829"/>
            <a:ext cx="2008237" cy="30054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 rot="10800000" flipH="1">
            <a:off x="2750264" y="3441583"/>
            <a:ext cx="1487313" cy="30054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5" y="2564904"/>
            <a:ext cx="4267367" cy="3172800"/>
          </a:xfrm>
          <a:prstGeom prst="roundRect">
            <a:avLst/>
          </a:prstGeom>
          <a:solidFill>
            <a:srgbClr val="DCE4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содержание и оснащение 1 учреждения физической культуры и спорта МБУ «КСЦ Кокошкино»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учреждениях спорта бесплатно занимаются 200 человек. Проводятся занятия по физической культуре и спорту, обеспечивается организация и участие в спортивных соревнованиях различного уровня. Производится тестирование по сдаче норм ГТО, обеспечивается доступ физических лиц к спортивным объектам для свободного пользования.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6015" y="1304847"/>
            <a:ext cx="4223071" cy="949532"/>
          </a:xfrm>
          <a:prstGeom prst="roundRect">
            <a:avLst/>
          </a:prstGeom>
          <a:solidFill>
            <a:srgbClr val="DCE4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общегородские мероприятия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соревнования, турниры, праздники</a:t>
            </a:r>
          </a:p>
        </p:txBody>
      </p:sp>
    </p:spTree>
    <p:extLst>
      <p:ext uri="{BB962C8B-B14F-4D97-AF65-F5344CB8AC3E}">
        <p14:creationId xmlns:p14="http://schemas.microsoft.com/office/powerpoint/2010/main" val="4166514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imofeeva\Desktop\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543" y="3080290"/>
            <a:ext cx="2002355" cy="199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15307" y="260648"/>
            <a:ext cx="9144000" cy="9495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200"/>
              </a:lnSpc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отрасли </a:t>
            </a:r>
          </a:p>
          <a:p>
            <a:pPr algn="ctr">
              <a:lnSpc>
                <a:spcPts val="3200"/>
              </a:lnSpc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 в 2024 году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124331" y="5099482"/>
            <a:ext cx="2454046" cy="5159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всего –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259,5 тыс. рублей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1439104"/>
            <a:ext cx="3458844" cy="9658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адресной социальной помощи жителям поселения Кокошкино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3300" y="5445224"/>
            <a:ext cx="3021031" cy="9726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Выплата пенсий за выслугу лет лицам, замещавшим муниципальные должности и муниципальным служащим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 rot="2979641" flipH="1">
            <a:off x="2184294" y="2839676"/>
            <a:ext cx="958501" cy="69052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76585" y="5445224"/>
            <a:ext cx="2664115" cy="981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за медицинское обслуживание муниципальным служащим, вышедшим на пенсию</a:t>
            </a:r>
          </a:p>
        </p:txBody>
      </p:sp>
      <p:sp>
        <p:nvSpPr>
          <p:cNvPr id="11" name="Скругленный прямоугольник 19">
            <a:extLst>
              <a:ext uri="{FF2B5EF4-FFF2-40B4-BE49-F238E27FC236}">
                <a16:creationId xmlns:a16="http://schemas.microsoft.com/office/drawing/2014/main" id="{228C08D4-9196-40F2-8023-96A9116B6B23}"/>
              </a:ext>
            </a:extLst>
          </p:cNvPr>
          <p:cNvSpPr/>
          <p:nvPr/>
        </p:nvSpPr>
        <p:spPr>
          <a:xfrm>
            <a:off x="5578377" y="1423668"/>
            <a:ext cx="3028721" cy="981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адресная выплата семьям лиц, </a:t>
            </a:r>
          </a:p>
          <a:p>
            <a:pPr algn="ctr"/>
            <a:r>
              <a:rPr lang="ru-RU" sz="15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призванных на военную службу по мобилизации</a:t>
            </a:r>
          </a:p>
        </p:txBody>
      </p:sp>
      <p:sp>
        <p:nvSpPr>
          <p:cNvPr id="21" name="Стрелка вправо с вырезом 16">
            <a:extLst>
              <a:ext uri="{FF2B5EF4-FFF2-40B4-BE49-F238E27FC236}">
                <a16:creationId xmlns:a16="http://schemas.microsoft.com/office/drawing/2014/main" id="{7B6FEF65-4FD0-4E4F-8872-7EF4A6F77ECE}"/>
              </a:ext>
            </a:extLst>
          </p:cNvPr>
          <p:cNvSpPr/>
          <p:nvPr/>
        </p:nvSpPr>
        <p:spPr>
          <a:xfrm rot="18981987" flipH="1">
            <a:off x="1889474" y="4492357"/>
            <a:ext cx="958501" cy="69052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с вырезом 16">
            <a:extLst>
              <a:ext uri="{FF2B5EF4-FFF2-40B4-BE49-F238E27FC236}">
                <a16:creationId xmlns:a16="http://schemas.microsoft.com/office/drawing/2014/main" id="{ABBC12B8-7A28-42DB-9034-98150AFA4A9A}"/>
              </a:ext>
            </a:extLst>
          </p:cNvPr>
          <p:cNvSpPr/>
          <p:nvPr/>
        </p:nvSpPr>
        <p:spPr>
          <a:xfrm rot="7536078" flipH="1">
            <a:off x="5494424" y="2930009"/>
            <a:ext cx="958501" cy="69052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16">
            <a:extLst>
              <a:ext uri="{FF2B5EF4-FFF2-40B4-BE49-F238E27FC236}">
                <a16:creationId xmlns:a16="http://schemas.microsoft.com/office/drawing/2014/main" id="{6019D051-D235-415F-83E6-CF43B2209732}"/>
              </a:ext>
            </a:extLst>
          </p:cNvPr>
          <p:cNvSpPr/>
          <p:nvPr/>
        </p:nvSpPr>
        <p:spPr>
          <a:xfrm rot="13202088" flipH="1">
            <a:off x="5805314" y="4519370"/>
            <a:ext cx="958501" cy="69052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86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36104"/>
          </a:xfrm>
        </p:spPr>
        <p:txBody>
          <a:bodyPr>
            <a:noAutofit/>
          </a:bodyPr>
          <a:lstStyle/>
          <a:p>
            <a:pPr algn="ctr"/>
            <a:r>
              <a:rPr lang="ru-RU" sz="4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 для граждан»?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95175265"/>
              </p:ext>
            </p:extLst>
          </p:nvPr>
        </p:nvGraphicFramePr>
        <p:xfrm>
          <a:off x="179512" y="1268760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48054"/>
            <a:ext cx="9113143" cy="256372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и непрограммные расходы бюджета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72984414"/>
              </p:ext>
            </p:extLst>
          </p:nvPr>
        </p:nvGraphicFramePr>
        <p:xfrm>
          <a:off x="-158824" y="1133920"/>
          <a:ext cx="377301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76470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- это документ, определяющий: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61796472"/>
              </p:ext>
            </p:extLst>
          </p:nvPr>
        </p:nvGraphicFramePr>
        <p:xfrm>
          <a:off x="3509072" y="3278100"/>
          <a:ext cx="5634928" cy="332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79912" y="1133920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поселения Кокошкино на трехлетний период формируется программно-целевым методом, доля расходов по муниципальным программам в 2024-2026 годах составит 10,8% от общего объема расходов.*</a:t>
            </a:r>
          </a:p>
          <a:p>
            <a:pPr algn="just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Программное бюджетирование обеспечивает взаимосвязь процесса распределения муниципальных расходов с результатами реализации программ, разрабатываемых на основе стратегических целей и общественной значимости ожидаемых результатов использования бюджетных средств.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504" y="4653136"/>
            <a:ext cx="32403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расходы- расходы не вошедшие в мероприятия по программам, в том числе на содержание органов местного самоуправления, муниципального учреждения, расходы на резервный фонд и прочее.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2240" y="6539838"/>
            <a:ext cx="826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 При расчете доли расходов в 2025-2026 годах из общего объема расходов условно утвержденные расходы исключены </a:t>
            </a:r>
          </a:p>
        </p:txBody>
      </p:sp>
    </p:spTree>
    <p:extLst>
      <p:ext uri="{BB962C8B-B14F-4D97-AF65-F5344CB8AC3E}">
        <p14:creationId xmlns:p14="http://schemas.microsoft.com/office/powerpoint/2010/main" val="2963699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объема финансовых ресурсов по муниципальным программам, тыс.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39180"/>
              </p:ext>
            </p:extLst>
          </p:nvPr>
        </p:nvGraphicFramePr>
        <p:xfrm>
          <a:off x="107504" y="1107440"/>
          <a:ext cx="8982744" cy="4926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52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22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жизнедеятельности населения</a:t>
                      </a:r>
                      <a:r>
                        <a:rPr lang="ru-RU" sz="1600" b="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поселения Кокошкино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4 733,5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22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и ремонт объектов дорожного хозяйства на территории поселения Кокошкино</a:t>
                      </a: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6 733,0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6 233,0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6 233,0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2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Благоустройство территории поселения Кокошкино</a:t>
                      </a: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11 770,0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9 455,0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8 683,5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7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Молодежная политика</a:t>
                      </a:r>
                      <a:r>
                        <a:rPr lang="ru-RU" sz="16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поселения Кокошкино</a:t>
                      </a:r>
                      <a:endParaRPr lang="ru-RU" sz="16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2 669,0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9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r>
                        <a:rPr lang="ru-RU" sz="16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сфере обеспечения досуга населения</a:t>
                      </a:r>
                      <a:endParaRPr lang="ru-RU" sz="16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6 123,0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822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Адресная социальная поддержка</a:t>
                      </a:r>
                      <a:r>
                        <a:rPr lang="ru-RU" sz="16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социальная помощь отдельным категориям граждан поселения Кокошкино</a:t>
                      </a:r>
                      <a:endParaRPr lang="ru-RU" sz="16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32 178,5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20 688,3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19 216,8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496" y="6396335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полной редакцией муниципальных программ можно ознакомиться на официальном сайте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поселения Кокошкино в городе Москве </a:t>
            </a:r>
            <a:r>
              <a:rPr lang="en-US" sz="1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https://kokoshkinomos.ru</a:t>
            </a:r>
            <a:endParaRPr lang="ru-RU" sz="1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90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024" y="188640"/>
            <a:ext cx="9135952" cy="11161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«Обеспечение безопасности жизнедеятельности населения на территории поселения Кокошкино»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093" y="1412776"/>
            <a:ext cx="9000142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- повышение уровня безопасности населения поселения Кокошкино.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61855" y="2045586"/>
            <a:ext cx="3518379" cy="588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Противодействие идеологии терроризма и экстремизма.</a:t>
            </a:r>
            <a:endParaRPr lang="ru-RU" sz="1400" b="1" kern="1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68145" y="2787684"/>
            <a:ext cx="3136910" cy="1115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79400" algn="l"/>
              </a:tabLst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Организация подготовки руководителей администрации  и специалистов поселения, населения по гражданской обороне и в области защиты от чрезвычайных ситуаций.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6768" y="1959128"/>
            <a:ext cx="3909168" cy="9658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>
              <a:spcAft>
                <a:spcPts val="0"/>
              </a:spcAft>
              <a:buAutoNum type="arabicPeriod"/>
              <a:tabLst>
                <a:tab pos="279400" algn="l"/>
              </a:tabLst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задач гражданской обороны.</a:t>
            </a:r>
          </a:p>
          <a:p>
            <a:pPr marL="108000">
              <a:spcAft>
                <a:spcPts val="0"/>
              </a:spcAft>
              <a:buAutoNum type="arabicPeriod"/>
              <a:tabLst>
                <a:tab pos="279400" algn="l"/>
              </a:tabLst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Создание, развитие и обеспечение функционирования системы оповещения и информирования населения.</a:t>
            </a:r>
            <a:endParaRPr lang="ru-RU" sz="1400" b="1" kern="1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87394" y="2968308"/>
            <a:ext cx="2664846" cy="9658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>
              <a:spcAft>
                <a:spcPts val="0"/>
              </a:spcAft>
              <a:tabLst>
                <a:tab pos="279400" algn="l"/>
              </a:tabLst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профилактической работы по безопасности людей на водных объектах.</a:t>
            </a:r>
            <a:endParaRPr lang="ru-RU" sz="1400" b="1" kern="1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2983766"/>
            <a:ext cx="2763866" cy="9348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Организация работы по обеспечению первичных мер пожарной безопасности.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5571" y="2045586"/>
            <a:ext cx="1565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60414" y="3934123"/>
            <a:ext cx="476108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 и их финансовое обеспечение </a:t>
            </a:r>
          </a:p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– 2026 гг.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гражданской обороне – 285,9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от чрезвычайных ситуаций природного и техногенного характера – 2 493,7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людей на водных объектах, охрана их жизни и здоровья – 69,6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обеспечению первичных мер пожарной безопасности  – 955,9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терроризма и экстремизма – 3 029,0тыс. рублей.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29209" y="3934123"/>
            <a:ext cx="3951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финансового обеспечения программы, тыс. рублей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9882270"/>
              </p:ext>
            </p:extLst>
          </p:nvPr>
        </p:nvGraphicFramePr>
        <p:xfrm>
          <a:off x="4700669" y="4457343"/>
          <a:ext cx="4355976" cy="229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713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3999" cy="108012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«Содержание и ремонт объектов дорожного хозяйства на территории поселения Кокошкино»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6088" y="1250774"/>
            <a:ext cx="8596392" cy="10260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- устойчивое и эффективное функционирование существующих, а также вновь создаваемых объектов транспортной инфраструктуры, расположенных на территории поселения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66192" y="3746450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graphicFrame>
        <p:nvGraphicFramePr>
          <p:cNvPr id="21" name="Диаграмма 20" title="млн.рублей"/>
          <p:cNvGraphicFramePr/>
          <p:nvPr>
            <p:extLst>
              <p:ext uri="{D42A27DB-BD31-4B8C-83A1-F6EECF244321}">
                <p14:modId xmlns:p14="http://schemas.microsoft.com/office/powerpoint/2010/main" val="1946498932"/>
              </p:ext>
            </p:extLst>
          </p:nvPr>
        </p:nvGraphicFramePr>
        <p:xfrm>
          <a:off x="5076056" y="4344060"/>
          <a:ext cx="4044414" cy="251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2697" y="4625210"/>
            <a:ext cx="52920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 и их финансовое обеспечение </a:t>
            </a: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– 2026 гг.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объектов дорожного хозяйства – 14 142,0тыс.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объектов дорожного хозяйства – 3 050,0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дорожного движения – 2 007,0 тыс. рублей;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32362" y="2636911"/>
            <a:ext cx="2761889" cy="10948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и ликвидация аварийно-опасных участков на автомобильных дорогах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80501" y="2584943"/>
            <a:ext cx="2808312" cy="10647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надлежащего содержания дорожно-уличной сети. Текущий ремонт дорог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7505" y="2858130"/>
            <a:ext cx="3024336" cy="15013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опасного поведения участников дорожного движения на автомобильных дорогах поселения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0802" y="4082449"/>
            <a:ext cx="3951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финансового обеспечения программы,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839063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3999" cy="8640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«Благоустройство территории поселения Кокошкино»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7260" y="991396"/>
            <a:ext cx="8910845" cy="1141460"/>
          </a:xfrm>
          <a:prstGeom prst="roundRect">
            <a:avLst/>
          </a:prstGeom>
          <a:solidFill>
            <a:srgbClr val="ABC3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улучшение внешнего облика территории поселения Кокошкино, создание благоприятных условий для проживания граждан, комплексное решение проблем благоустройства, содержание объектов благоустройства на территории поселения.  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2276872"/>
            <a:ext cx="2232248" cy="750171"/>
          </a:xfrm>
          <a:prstGeom prst="roundRect">
            <a:avLst/>
          </a:prstGeom>
          <a:solidFill>
            <a:srgbClr val="D3D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комфортных и безопасных условий проживания населения</a:t>
            </a:r>
            <a:endParaRPr lang="ru-RU" sz="13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3386825"/>
            <a:ext cx="141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graphicFrame>
        <p:nvGraphicFramePr>
          <p:cNvPr id="21" name="Диаграмма 20" title="млн.рублей"/>
          <p:cNvGraphicFramePr/>
          <p:nvPr>
            <p:extLst>
              <p:ext uri="{D42A27DB-BD31-4B8C-83A1-F6EECF244321}">
                <p14:modId xmlns:p14="http://schemas.microsoft.com/office/powerpoint/2010/main" val="1404174631"/>
              </p:ext>
            </p:extLst>
          </p:nvPr>
        </p:nvGraphicFramePr>
        <p:xfrm>
          <a:off x="4860033" y="4096236"/>
          <a:ext cx="4178072" cy="2645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14488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финансового обеспечения программы, тыс. рублей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475734" y="2276873"/>
            <a:ext cx="2327290" cy="683926"/>
          </a:xfrm>
          <a:prstGeom prst="roundRect">
            <a:avLst/>
          </a:prstGeom>
          <a:solidFill>
            <a:srgbClr val="D3D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Придание территории современного облика.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3162" y="4528284"/>
            <a:ext cx="48395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 и их финансовое обеспечение </a:t>
            </a: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– 2026 гг.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Озеленение территории – 4 950,0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благоустройство территории – 6 730,0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численности бездомных и бесхозяйных животных  – 3 900,0 тыс. 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объектов благоустройства – 14 328,5 тыс. рублей.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08104" y="3058035"/>
            <a:ext cx="3407410" cy="803013"/>
          </a:xfrm>
          <a:prstGeom prst="roundRect">
            <a:avLst/>
          </a:prstGeom>
          <a:solidFill>
            <a:srgbClr val="D3D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санитарного и экологического состояния поселения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3158246"/>
            <a:ext cx="2808312" cy="918825"/>
          </a:xfrm>
          <a:prstGeom prst="roundRect">
            <a:avLst/>
          </a:prstGeom>
          <a:solidFill>
            <a:srgbClr val="D3D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отдыха, саморазвития и воспитания детей.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31840" y="2217434"/>
            <a:ext cx="3096344" cy="743363"/>
          </a:xfrm>
          <a:prstGeom prst="roundRect">
            <a:avLst/>
          </a:prstGeom>
          <a:solidFill>
            <a:srgbClr val="D3D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в качественное состояние элементов благоустройства территории поселения.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3433397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3999" cy="10081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«Молодежная политика поселения Кокошкино»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9325" y="950925"/>
            <a:ext cx="8618128" cy="8516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создание условий для успешной социализации и эффективной самореализации, развитие потенциала молодежи и его использование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60401" y="2468802"/>
            <a:ext cx="3484017" cy="23995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культурному, духовному и физическому развитию молодежи, а так же создание условий для вовлечения молодежи   </a:t>
            </a:r>
          </a:p>
          <a:p>
            <a:pPr lvl="0"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социально-экономическую и культурно-спортивную жизнь поселения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9845" y="2006648"/>
            <a:ext cx="1424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graphicFrame>
        <p:nvGraphicFramePr>
          <p:cNvPr id="21" name="Диаграмма 20" title="млн.рублей"/>
          <p:cNvGraphicFramePr/>
          <p:nvPr>
            <p:extLst>
              <p:ext uri="{D42A27DB-BD31-4B8C-83A1-F6EECF244321}">
                <p14:modId xmlns:p14="http://schemas.microsoft.com/office/powerpoint/2010/main" val="1051974422"/>
              </p:ext>
            </p:extLst>
          </p:nvPr>
        </p:nvGraphicFramePr>
        <p:xfrm>
          <a:off x="189948" y="3933056"/>
          <a:ext cx="906795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Скругленный прямоугольник 29"/>
          <p:cNvSpPr/>
          <p:nvPr/>
        </p:nvSpPr>
        <p:spPr>
          <a:xfrm>
            <a:off x="6463069" y="2236997"/>
            <a:ext cx="2490983" cy="2626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организационной </a:t>
            </a:r>
          </a:p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информационной поддержки молодежным общественным организациям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325" y="4844750"/>
            <a:ext cx="871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финансового обеспечения программы, тыс. рублей</a:t>
            </a:r>
          </a:p>
        </p:txBody>
      </p:sp>
      <p:sp>
        <p:nvSpPr>
          <p:cNvPr id="11" name="Скругленный прямоугольник 29">
            <a:extLst>
              <a:ext uri="{FF2B5EF4-FFF2-40B4-BE49-F238E27FC236}">
                <a16:creationId xmlns:a16="http://schemas.microsoft.com/office/drawing/2014/main" id="{3AD45745-F2C4-4A79-A85C-E0E625AA4C17}"/>
              </a:ext>
            </a:extLst>
          </p:cNvPr>
          <p:cNvSpPr/>
          <p:nvPr/>
        </p:nvSpPr>
        <p:spPr>
          <a:xfrm>
            <a:off x="216384" y="2236997"/>
            <a:ext cx="2490983" cy="2626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условий для духовно-нравственного, патриотического и гражданского становления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3212034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3999" cy="10081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 в сфере обеспечения досуга населения»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266" y="1052736"/>
            <a:ext cx="8424936" cy="720080"/>
          </a:xfrm>
          <a:prstGeom prst="roundRect">
            <a:avLst/>
          </a:prstGeom>
          <a:solidFill>
            <a:srgbClr val="CEE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организация и приобщение жителей к творчеству </a:t>
            </a:r>
          </a:p>
          <a:p>
            <a:pPr algn="ctr"/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культурному развитию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4351" y="1841592"/>
            <a:ext cx="3284505" cy="1574336"/>
          </a:xfrm>
          <a:prstGeom prst="roundRect">
            <a:avLst/>
          </a:prstGeom>
          <a:solidFill>
            <a:srgbClr val="E9F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саморазвития личности и качественного досуга населения, обеспечение равной доступности в сфере культуры для различных категорий </a:t>
            </a:r>
            <a:r>
              <a:rPr lang="ru-RU" sz="17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20834" y="1841592"/>
            <a:ext cx="1467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graphicFrame>
        <p:nvGraphicFramePr>
          <p:cNvPr id="21" name="Диаграмма 20" title="млн.рублей"/>
          <p:cNvGraphicFramePr/>
          <p:nvPr>
            <p:extLst>
              <p:ext uri="{D42A27DB-BD31-4B8C-83A1-F6EECF244321}">
                <p14:modId xmlns:p14="http://schemas.microsoft.com/office/powerpoint/2010/main" val="2230114244"/>
              </p:ext>
            </p:extLst>
          </p:nvPr>
        </p:nvGraphicFramePr>
        <p:xfrm>
          <a:off x="134660" y="4365104"/>
          <a:ext cx="904079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252878" y="3530476"/>
            <a:ext cx="3284505" cy="720080"/>
          </a:xfrm>
          <a:prstGeom prst="roundRect">
            <a:avLst/>
          </a:prstGeom>
          <a:solidFill>
            <a:srgbClr val="E9F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 культурных мероприятий </a:t>
            </a:r>
          </a:p>
          <a:p>
            <a:pPr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поселении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636895" y="3543644"/>
            <a:ext cx="3119178" cy="717284"/>
          </a:xfrm>
          <a:prstGeom prst="roundRect">
            <a:avLst/>
          </a:prstGeom>
          <a:solidFill>
            <a:srgbClr val="E9F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досуга населения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13758" y="1841592"/>
            <a:ext cx="3160598" cy="1485304"/>
          </a:xfrm>
          <a:prstGeom prst="roundRect">
            <a:avLst/>
          </a:prstGeom>
          <a:solidFill>
            <a:srgbClr val="E9F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единого накопленного культурного потенциала и культурного наследия поселения Кокошкино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50055" y="2298061"/>
            <a:ext cx="1872208" cy="1574336"/>
          </a:xfrm>
          <a:prstGeom prst="roundRect">
            <a:avLst/>
          </a:prstGeom>
          <a:solidFill>
            <a:srgbClr val="E9F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</a:p>
          <a:p>
            <a:pPr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</a:t>
            </a:r>
          </a:p>
          <a:p>
            <a:pPr algn="ctr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культурно-досуговых мероприятий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92" y="4296560"/>
            <a:ext cx="8869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финансового обеспечения программы, 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734304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10" y="135851"/>
            <a:ext cx="9143999" cy="120491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«Адресная социальная поддержка и социальная помощь отдельным категориям граждан поселения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Кокошкино»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493" y="1413248"/>
            <a:ext cx="8928992" cy="1080120"/>
          </a:xfrm>
          <a:prstGeom prst="roundRect">
            <a:avLst/>
          </a:prstGeom>
          <a:solidFill>
            <a:srgbClr val="E9D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Создание и реализация на муниципальном уровне мер социальной поддержки малообеспеченных граждан пожилого возраста, многодетных, неполных семей, семей, имеющих детей-инвалидов, граждан, оказавшихся в трудной жизненной ситуации, на основе индивидуального, комплексного подхода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2906040"/>
            <a:ext cx="2788991" cy="1387057"/>
          </a:xfrm>
          <a:prstGeom prst="roundRect">
            <a:avLst/>
          </a:prstGeom>
          <a:solidFill>
            <a:srgbClr val="E9D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0" algn="ctr"/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культурно-досуговых мероприятий для различных льготных категорий населения.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5" y="2630647"/>
            <a:ext cx="2664296" cy="1826719"/>
          </a:xfrm>
          <a:prstGeom prst="roundRect">
            <a:avLst/>
          </a:prstGeom>
          <a:solidFill>
            <a:srgbClr val="E9D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Единовременные выплаты, приуроченные к знаменательным и памятным датам ветеранам ВОВ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5896" y="2500421"/>
            <a:ext cx="1467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graphicFrame>
        <p:nvGraphicFramePr>
          <p:cNvPr id="21" name="Диаграмма 20" title="млн.рублей"/>
          <p:cNvGraphicFramePr/>
          <p:nvPr>
            <p:extLst>
              <p:ext uri="{D42A27DB-BD31-4B8C-83A1-F6EECF244321}">
                <p14:modId xmlns:p14="http://schemas.microsoft.com/office/powerpoint/2010/main" val="2539264825"/>
              </p:ext>
            </p:extLst>
          </p:nvPr>
        </p:nvGraphicFramePr>
        <p:xfrm>
          <a:off x="107503" y="4085632"/>
          <a:ext cx="89289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4493653"/>
            <a:ext cx="8924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финансового обеспечения программы, 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04806" y="2630647"/>
            <a:ext cx="3331689" cy="1826719"/>
          </a:xfrm>
          <a:prstGeom prst="roundRect">
            <a:avLst/>
          </a:prstGeom>
          <a:solidFill>
            <a:srgbClr val="E9D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адресной социальной помощи малоимущим, социально не защищенным категориям населения, гражданам, оказавшимся в трудной жизненной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1684502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3999" cy="89784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Непрограммная часть бюджета поселения Кокошкино в 2024 – 2026 годах</a:t>
            </a: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692587972"/>
              </p:ext>
            </p:extLst>
          </p:nvPr>
        </p:nvGraphicFramePr>
        <p:xfrm>
          <a:off x="179512" y="1124744"/>
          <a:ext cx="892899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107504" y="3212976"/>
            <a:ext cx="8928992" cy="32277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выполнение функций по общегосударственным вопросам;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области жилищно-коммунального хозяйства;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предоставление субсидии бюджетным учреждениям;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области социальной политики;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средства массовой информации.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475656" y="2244934"/>
            <a:ext cx="6336704" cy="86409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07904" y="242088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</a:t>
            </a:r>
            <a:r>
              <a:rPr lang="ru-RU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1897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imofeeva\Desktop\8d0c2f5631d79927000a845fa3f78a1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432048" cy="15904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036496" cy="695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бюджета и муниципальный долг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4561013"/>
            <a:ext cx="8208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Муниципальный долг поселения Кокошкино отсутствует на протяжении последних 10 лет.</a:t>
            </a:r>
          </a:p>
          <a:p>
            <a:pPr indent="457200"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Муниципальные заимствования на протяжении последних 10 лет не производились.</a:t>
            </a:r>
          </a:p>
          <a:p>
            <a:pPr indent="457200"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Источником финансирования дефицита бюджета поселения Кокошкино являются остатки средств бюджета на начало текущего года.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35767604"/>
              </p:ext>
            </p:extLst>
          </p:nvPr>
        </p:nvGraphicFramePr>
        <p:xfrm>
          <a:off x="0" y="1196752"/>
          <a:ext cx="91440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B9B717-CD75-6290-493B-CC76623E2D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4" y="128054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16632"/>
            <a:ext cx="9144001" cy="990600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составления бюджета</a:t>
            </a:r>
            <a:br>
              <a:rPr lang="ru-RU" sz="3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46781"/>
              </p:ext>
            </p:extLst>
          </p:nvPr>
        </p:nvGraphicFramePr>
        <p:xfrm>
          <a:off x="0" y="980728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77696116"/>
              </p:ext>
            </p:extLst>
          </p:nvPr>
        </p:nvGraphicFramePr>
        <p:xfrm>
          <a:off x="0" y="2564904"/>
          <a:ext cx="9144000" cy="429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50128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ГРАЖДАН В БЮДЖЕТНОМ ПРОЦЕССЕ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99465343"/>
              </p:ext>
            </p:extLst>
          </p:nvPr>
        </p:nvGraphicFramePr>
        <p:xfrm>
          <a:off x="0" y="620688"/>
          <a:ext cx="91440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010793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Обсуждение гражданами проекта бюджета поселения Кокошкино возможно посредством участия граждан в публичных слушаниях. Публичные слушания по бюджету проводятся дважды в год: по проекту бюджета поселения Кокошкино и отчету об исполнении бюджета поселения Кокошкино. Все граждане РФ, проживающие на территории поселения Кокошкино, вправе принимать участие в публичных слушаниях.</a:t>
            </a:r>
          </a:p>
          <a:p>
            <a:pPr indent="457200" algn="just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Информация о дате, месте и времени проведения публичных слушаний публикуется в муниципальном вестнике  и размещается на официальном сайте администрации поселения Кокошкино.</a:t>
            </a:r>
          </a:p>
          <a:p>
            <a:pPr lvl="0" indent="457200" algn="just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года регулярно проводятся встречи Главы поселения Кокошкино, депутатов и администрации поселения Кокошкино с населением.</a:t>
            </a:r>
          </a:p>
          <a:p>
            <a:pPr indent="457200" algn="just"/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этих встреч, постоянных обращений граждан в администрацию поселения Кокошкино решается много вопросов, связанных с благоустройством территорий поселения, ремонтом дорог и тротуаров,   . </a:t>
            </a:r>
          </a:p>
        </p:txBody>
      </p:sp>
    </p:spTree>
    <p:extLst>
      <p:ext uri="{BB962C8B-B14F-4D97-AF65-F5344CB8AC3E}">
        <p14:creationId xmlns:p14="http://schemas.microsoft.com/office/powerpoint/2010/main" val="2088916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финансово-экономическим сектором администрации поселения Кокошкино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–</a:t>
            </a:r>
          </a:p>
          <a:p>
            <a:pPr marL="0" indent="0" algn="ctr">
              <a:buNone/>
            </a:pP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Гущина Галина Васильевна</a:t>
            </a:r>
          </a:p>
          <a:p>
            <a:pPr marL="0" indent="0" algn="ctr">
              <a:buNone/>
            </a:pPr>
            <a:endParaRPr lang="ru-RU" sz="3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Москва,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Кокошкино, ул. Школьная, д. 4а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8 (495) 150-80-82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электронный адрес: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fin-kokoshkino@mail.ru</a:t>
            </a:r>
            <a:endParaRPr lang="ru-RU" sz="3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15FCE1-DE9D-B02E-A250-AB5524DDED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624" y="2880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9540" y="332656"/>
            <a:ext cx="9214692" cy="792088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962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три года.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9" y="4634784"/>
            <a:ext cx="1505968" cy="129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816" y="3915586"/>
            <a:ext cx="1718351" cy="1438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976" y="4656871"/>
            <a:ext cx="1414464" cy="127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56917"/>
            <a:ext cx="2160240" cy="155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5580110" y="2502466"/>
            <a:ext cx="3483568" cy="1493607"/>
            <a:chOff x="482203" y="1980035"/>
            <a:chExt cx="2655351" cy="1201489"/>
          </a:xfrm>
          <a:solidFill>
            <a:schemeClr val="tx1">
              <a:lumMod val="8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3" name="Прямоугольник 12"/>
            <p:cNvSpPr/>
            <p:nvPr/>
          </p:nvSpPr>
          <p:spPr>
            <a:xfrm>
              <a:off x="482203" y="1980035"/>
              <a:ext cx="2655351" cy="1201489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alpha val="90000"/>
                <a:hueOff val="0"/>
                <a:satOff val="0"/>
                <a:lumOff val="0"/>
                <a:alphaOff val="-10000"/>
              </a:schemeClr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dk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502207" y="2001677"/>
              <a:ext cx="2587508" cy="99920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just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 бюджета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выплачиваемые из бюджета денежные средства на оказание муниципальных услуг учреждением, культуры, физической культуры и спорта, ЖКХ, ремонт дорог, социальные выплаты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4033" y="2592662"/>
            <a:ext cx="3507891" cy="1409674"/>
            <a:chOff x="-350498" y="1557981"/>
            <a:chExt cx="2923220" cy="4160871"/>
          </a:xfrm>
          <a:scene3d>
            <a:camera prst="orthographicFront"/>
            <a:lightRig rig="flat" dir="t"/>
          </a:scene3d>
        </p:grpSpPr>
        <p:sp>
          <p:nvSpPr>
            <p:cNvPr id="16" name="Прямоугольник 15"/>
            <p:cNvSpPr/>
            <p:nvPr/>
          </p:nvSpPr>
          <p:spPr>
            <a:xfrm>
              <a:off x="-289273" y="1949179"/>
              <a:ext cx="2861995" cy="120148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alpha val="90000"/>
                <a:hueOff val="0"/>
                <a:satOff val="0"/>
                <a:lumOff val="0"/>
                <a:alphaOff val="-10000"/>
              </a:schemeClr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dk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-350498" y="1557981"/>
              <a:ext cx="2791152" cy="416087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just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бюджета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поступающие в бюджет денежные средства (налоги юридических и физических лиц, доходы от использования имущества, безвозмездные поступления)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Выгнутая вверх стрелка 17"/>
          <p:cNvSpPr/>
          <p:nvPr/>
        </p:nvSpPr>
        <p:spPr>
          <a:xfrm rot="21436370">
            <a:off x="1725639" y="1871799"/>
            <a:ext cx="2030938" cy="5371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верх стрелка 18"/>
          <p:cNvSpPr/>
          <p:nvPr/>
        </p:nvSpPr>
        <p:spPr>
          <a:xfrm rot="324283">
            <a:off x="5065925" y="1872700"/>
            <a:ext cx="2031024" cy="5353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409" y="5046204"/>
            <a:ext cx="616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54834" y="5410105"/>
            <a:ext cx="774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51904" y="4628190"/>
            <a:ext cx="616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64163" y="5445224"/>
            <a:ext cx="688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57819" y="4622870"/>
            <a:ext cx="774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4368" y="5102327"/>
            <a:ext cx="774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25833" y="6009846"/>
            <a:ext cx="2843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(превышение расходов бюджета над его доходами)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6009845"/>
            <a:ext cx="2799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(превышение доходов бюджета над его расходами)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31840" y="5431025"/>
            <a:ext cx="2843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Сбалансированный бюджет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(поступающие доходы равны планируемым расходам)</a:t>
            </a: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441" y="2456917"/>
            <a:ext cx="2160240" cy="155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A8C1FC-BD06-2B61-AB40-0CFAFD754D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2" y="160717"/>
            <a:ext cx="801945" cy="73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81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116632"/>
            <a:ext cx="9153427" cy="82178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бюджетной политики поселения Кокошкино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2996953"/>
            <a:ext cx="8928992" cy="3861048"/>
          </a:xfrm>
          <a:prstGeom prst="roundRect">
            <a:avLst/>
          </a:prstGeom>
          <a:solidFill>
            <a:srgbClr val="DCE4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Реализация мер, направленных на увеличение налоговых и неналоговых доходов бюджета поселения путем последовательного расширения собственной налоговой базы.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Своевременное и полное исполнение принятых расходных обязательств, в том числе по выплате заработной платы.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бюджетного планирования, реализация принципа формирования бюджета на основе муниципальных программ.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нижение рисков неисполнения первоочередных обязательств, недопущение принятия расходных обязательств, необеспеченных доходными источниками.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Совершенствование и расширение всех форм оказания муниципальных услуг и их финансового обеспечения.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Усиление социальной направленности бюджета поселения.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Обеспечение устойчивости и стабильности бюджетной системы поселения.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Осуществление мероприятий и процедур внутреннего финансового контроля.</a:t>
            </a:r>
          </a:p>
          <a:p>
            <a:pPr marL="171450" lvl="0" indent="-171450">
              <a:buFont typeface="Wingdings" panose="05000000000000000000" pitchFamily="2" charset="2"/>
              <a:buChar char="v"/>
              <a:defRPr/>
            </a:pPr>
            <a:r>
              <a:rPr lang="ru-RU" sz="145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Обеспечение прозрачности бюджетных процедур, конкурентного режима при закупках товаров и услуг для муниципальных нужд.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719572" y="2492897"/>
            <a:ext cx="7704856" cy="583162"/>
          </a:xfrm>
          <a:prstGeom prst="upArrow">
            <a:avLst>
              <a:gd name="adj1" fmla="val 52333"/>
              <a:gd name="adj2" fmla="val 48466"/>
            </a:avLst>
          </a:prstGeom>
          <a:solidFill>
            <a:srgbClr val="ABC3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841605"/>
            <a:ext cx="2736304" cy="79208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</a:rPr>
              <a:t>Повышение уровня и улучшение качества жизни населения поселения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838384"/>
            <a:ext cx="2736304" cy="809936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</a:rPr>
              <a:t>Повышение доступности и качества предоставляемых муниципальных услуг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10596" y="1875257"/>
            <a:ext cx="3009876" cy="68883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</a:rPr>
              <a:t>Создание благоприятных условий для устойчивого развития экономики поселения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1867345"/>
            <a:ext cx="3024336" cy="7046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imes New Roman"/>
                <a:ea typeface="Times New Roman"/>
              </a:rPr>
              <a:t>Реализация мероприятий по повышению эффективности бюджетных расходов</a:t>
            </a:r>
          </a:p>
        </p:txBody>
      </p:sp>
      <p:sp>
        <p:nvSpPr>
          <p:cNvPr id="3" name="Лента лицом вниз 2"/>
          <p:cNvSpPr/>
          <p:nvPr/>
        </p:nvSpPr>
        <p:spPr>
          <a:xfrm>
            <a:off x="3059832" y="1227504"/>
            <a:ext cx="3168352" cy="723936"/>
          </a:xfrm>
          <a:prstGeom prst="ribb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</p:txBody>
      </p:sp>
    </p:spTree>
    <p:extLst>
      <p:ext uri="{BB962C8B-B14F-4D97-AF65-F5344CB8AC3E}">
        <p14:creationId xmlns:p14="http://schemas.microsoft.com/office/powerpoint/2010/main" val="415774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218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Кокошкино (тыс. рублей)*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74716"/>
              </p:ext>
            </p:extLst>
          </p:nvPr>
        </p:nvGraphicFramePr>
        <p:xfrm>
          <a:off x="24081" y="980728"/>
          <a:ext cx="907199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трелка вправо с вырезом 3"/>
          <p:cNvSpPr/>
          <p:nvPr/>
        </p:nvSpPr>
        <p:spPr>
          <a:xfrm rot="16200000">
            <a:off x="3635896" y="4177792"/>
            <a:ext cx="1152128" cy="1872208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16200000">
            <a:off x="1252346" y="4170506"/>
            <a:ext cx="1166700" cy="1872208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-5 468,3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27" y="64533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Общая сумма расходов на 2024 и 2025 годы включает условно утвержденные расходы в сумме 6 720,0 и 13 712,4 тыс. рублей соответственно</a:t>
            </a:r>
          </a:p>
        </p:txBody>
      </p:sp>
    </p:spTree>
    <p:extLst>
      <p:ext uri="{BB962C8B-B14F-4D97-AF65-F5344CB8AC3E}">
        <p14:creationId xmlns:p14="http://schemas.microsoft.com/office/powerpoint/2010/main" val="261287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5078654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верх 1"/>
          <p:cNvSpPr/>
          <p:nvPr/>
        </p:nvSpPr>
        <p:spPr>
          <a:xfrm>
            <a:off x="837047" y="2683763"/>
            <a:ext cx="432048" cy="562680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>
            <a:off x="3710121" y="2398006"/>
            <a:ext cx="432048" cy="590265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7020272" y="1563267"/>
            <a:ext cx="432048" cy="453557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4142169" y="3179497"/>
            <a:ext cx="859662" cy="4990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135" y="876896"/>
            <a:ext cx="956321" cy="6863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11" y="1877109"/>
            <a:ext cx="956321" cy="68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984" y="1673639"/>
            <a:ext cx="956321" cy="68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62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33224" y="403774"/>
            <a:ext cx="9144000" cy="792977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на 2024 год </a:t>
            </a:r>
            <a:b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2025 и 2026 годов (тыс. рублей)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58686264"/>
              </p:ext>
            </p:extLst>
          </p:nvPr>
        </p:nvGraphicFramePr>
        <p:xfrm>
          <a:off x="208" y="1412776"/>
          <a:ext cx="9143792" cy="38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accent5">
              <a:hueOff val="0"/>
              <a:satOff val="0"/>
              <a:lumOff val="0"/>
              <a:alphaOff val="0"/>
            </a:schemeClr>
          </a:lnRef>
          <a:fillRef idx="2">
            <a:schemeClr val="accent5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870972"/>
              </p:ext>
            </p:extLst>
          </p:nvPr>
        </p:nvGraphicFramePr>
        <p:xfrm>
          <a:off x="611560" y="5805728"/>
          <a:ext cx="799289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3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52,9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47,1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45,2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4226" y="540561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в общем объеме доходов (%)</a:t>
            </a:r>
          </a:p>
        </p:txBody>
      </p:sp>
    </p:spTree>
    <p:extLst>
      <p:ext uri="{BB962C8B-B14F-4D97-AF65-F5344CB8AC3E}">
        <p14:creationId xmlns:p14="http://schemas.microsoft.com/office/powerpoint/2010/main" val="321913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9144000" cy="574675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  <a:spcBef>
                <a:spcPts val="0"/>
              </a:spcBef>
            </a:pP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14265352"/>
              </p:ext>
            </p:extLst>
          </p:nvPr>
        </p:nvGraphicFramePr>
        <p:xfrm>
          <a:off x="990110" y="1052736"/>
          <a:ext cx="745232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583661450"/>
              </p:ext>
            </p:extLst>
          </p:nvPr>
        </p:nvGraphicFramePr>
        <p:xfrm>
          <a:off x="-72008" y="3429000"/>
          <a:ext cx="4788023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829232240"/>
              </p:ext>
            </p:extLst>
          </p:nvPr>
        </p:nvGraphicFramePr>
        <p:xfrm>
          <a:off x="4283968" y="3429000"/>
          <a:ext cx="507605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flipV="1">
            <a:off x="8244408" y="4293096"/>
            <a:ext cx="360040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13838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14955</TotalTime>
  <Words>2955</Words>
  <Application>Microsoft Office PowerPoint</Application>
  <PresentationFormat>Экран (4:3)</PresentationFormat>
  <Paragraphs>519</Paragraphs>
  <Slides>31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БЮДЖЕТ  ДЛЯ ГРАЖДАН</vt:lpstr>
      <vt:lpstr>Что такое «Бюджет для граждан»?</vt:lpstr>
      <vt:lpstr>Основы составления бюджета поселения</vt:lpstr>
      <vt:lpstr>Что такое бюджет?</vt:lpstr>
      <vt:lpstr>Цели и задачи бюджетной политики поселения Кокошкино</vt:lpstr>
      <vt:lpstr>Основные характеристики бюджета  поселения Кокошкино (тыс. рублей)*</vt:lpstr>
      <vt:lpstr>Презентация PowerPoint</vt:lpstr>
      <vt:lpstr>Доходы бюджета на 2024 год  и плановый период 2025 и 2026 годов (тыс. рублей)</vt:lpstr>
      <vt:lpstr>Структура налоговых доходов бюджета</vt:lpstr>
      <vt:lpstr>Структура неналоговых доходов бюджета</vt:lpstr>
      <vt:lpstr>Структура безвозмездных поступлений в бюджет</vt:lpstr>
      <vt:lpstr>МБТ и субсидия в целях софинансирования мероприятий в части ЖКХ и благоустройства в 2024 году (123 976,8 тыс. руб.)</vt:lpstr>
      <vt:lpstr>Расходы бюджета</vt:lpstr>
      <vt:lpstr>Презентация PowerPoint</vt:lpstr>
      <vt:lpstr>Социальная направленность расходов бюджета на 2024 – 2026 годы*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Программные и непрограммные расходы бюджета</vt:lpstr>
      <vt:lpstr>Распределение объема финансовых ресурсов по муниципальным программам, тыс. рублей </vt:lpstr>
      <vt:lpstr>Муниципальная программа «Обеспечение безопасности жизнедеятельности населения на территории поселения Кокошкино»</vt:lpstr>
      <vt:lpstr>Муниципальная программа  «Содержание и ремонт объектов дорожного хозяйства на территории поселения Кокошкино»</vt:lpstr>
      <vt:lpstr>Муниципальная программа  «Благоустройство территории поселения Кокошкино»</vt:lpstr>
      <vt:lpstr>Муниципальная программа  «Молодежная политика поселения Кокошкино»</vt:lpstr>
      <vt:lpstr>Муниципальная программа  «Развитие культуры в сфере обеспечения досуга населения»</vt:lpstr>
      <vt:lpstr>Муниципальная программа  «Адресная социальная поддержка и социальная помощь отдельным категориям граждан поселения Кокошкино»</vt:lpstr>
      <vt:lpstr>Непрограммная часть бюджета поселения Кокошкино в 2024 – 2026 годах</vt:lpstr>
      <vt:lpstr> Дефицит бюджета и муниципальный долг</vt:lpstr>
      <vt:lpstr>УЧАСТИЕ ГРАЖДАН В БЮДЖЕТНОМ ПРОЦЕССЕ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Екатерина</dc:creator>
  <cp:lastModifiedBy>GalinaV</cp:lastModifiedBy>
  <cp:revision>1002</cp:revision>
  <cp:lastPrinted>2023-10-13T10:20:46Z</cp:lastPrinted>
  <dcterms:created xsi:type="dcterms:W3CDTF">2018-11-12T18:26:13Z</dcterms:created>
  <dcterms:modified xsi:type="dcterms:W3CDTF">2023-10-25T11:49:27Z</dcterms:modified>
</cp:coreProperties>
</file>