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8" r:id="rId1"/>
  </p:sldMasterIdLst>
  <p:notesMasterIdLst>
    <p:notesMasterId r:id="rId16"/>
  </p:notesMasterIdLst>
  <p:sldIdLst>
    <p:sldId id="257" r:id="rId2"/>
    <p:sldId id="279" r:id="rId3"/>
    <p:sldId id="260" r:id="rId4"/>
    <p:sldId id="261" r:id="rId5"/>
    <p:sldId id="266" r:id="rId6"/>
    <p:sldId id="280" r:id="rId7"/>
    <p:sldId id="264" r:id="rId8"/>
    <p:sldId id="268" r:id="rId9"/>
    <p:sldId id="282" r:id="rId10"/>
    <p:sldId id="271" r:id="rId11"/>
    <p:sldId id="272" r:id="rId12"/>
    <p:sldId id="275" r:id="rId13"/>
    <p:sldId id="278" r:id="rId14"/>
    <p:sldId id="277" r:id="rId15"/>
  </p:sldIdLst>
  <p:sldSz cx="9144000" cy="6858000" type="screen4x3"/>
  <p:notesSz cx="6648450" cy="97742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7FF"/>
    <a:srgbClr val="49551B"/>
    <a:srgbClr val="52601E"/>
    <a:srgbClr val="E7F4D8"/>
    <a:srgbClr val="C6E6A2"/>
    <a:srgbClr val="9ED561"/>
    <a:srgbClr val="C2E59B"/>
    <a:srgbClr val="A9DA74"/>
    <a:srgbClr val="9DD02A"/>
    <a:srgbClr val="67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>
      <p:cViewPr varScale="1">
        <p:scale>
          <a:sx n="114" d="100"/>
          <a:sy n="114" d="100"/>
        </p:scale>
        <p:origin x="155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77"/>
      </p:cViewPr>
      <p:guideLst>
        <p:guide orient="horz" pos="3078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6">
              <a:lumMod val="60000"/>
              <a:lumOff val="40000"/>
            </a:schemeClr>
          </a:solidFill>
        </a:ln>
        <a:effectLst/>
        <a:sp3d>
          <a:contourClr>
            <a:schemeClr val="accent6">
              <a:lumMod val="60000"/>
              <a:lumOff val="40000"/>
            </a:schemeClr>
          </a:contourClr>
        </a:sp3d>
      </c:spPr>
    </c:floor>
    <c:sideWall>
      <c:thickness val="0"/>
      <c:spPr>
        <a:noFill/>
        <a:ln w="25400"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p3d/>
      </c:spPr>
    </c:sideWall>
    <c:backWall>
      <c:thickness val="0"/>
      <c:spPr>
        <a:noFill/>
        <a:ln w="25400"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p3d/>
      </c:spPr>
    </c:backWall>
    <c:plotArea>
      <c:layout>
        <c:manualLayout>
          <c:layoutTarget val="inner"/>
          <c:xMode val="edge"/>
          <c:yMode val="edge"/>
          <c:x val="2.7777777777777779E-3"/>
          <c:y val="2.7906976744186046E-2"/>
          <c:w val="0.82777777777777772"/>
          <c:h val="0.7892464750045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(тыс рублей)</c:v>
                </c:pt>
              </c:strCache>
            </c:strRef>
          </c:tx>
          <c:spPr>
            <a:solidFill>
              <a:srgbClr val="C2E59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5555555555555679E-3"/>
                  <c:y val="-4.38952572788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D7-4BD6-98E3-170207E49725}"/>
                </c:ext>
              </c:extLst>
            </c:dLbl>
            <c:dLbl>
              <c:idx val="1"/>
              <c:layout>
                <c:manualLayout>
                  <c:x val="3.3333333333333409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7-4BD6-98E3-170207E49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320479.90000000002</c:v>
                </c:pt>
                <c:pt idx="1">
                  <c:v>373783.4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7-4BD6-98E3-170207E497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бюджета (тыс рублей)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6666666666663E-2"/>
                  <c:y val="-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D7-4BD6-98E3-170207E49725}"/>
                </c:ext>
              </c:extLst>
            </c:dLbl>
            <c:dLbl>
              <c:idx val="1"/>
              <c:layout>
                <c:manualLayout>
                  <c:x val="4.3749999999999997E-2"/>
                  <c:y val="-4.37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D7-4BD6-98E3-170207E49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324770.90000000002</c:v>
                </c:pt>
                <c:pt idx="1">
                  <c:v>280968.3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D7-4BD6-98E3-170207E49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700416"/>
        <c:axId val="93106688"/>
        <c:axId val="0"/>
      </c:bar3DChart>
      <c:catAx>
        <c:axId val="1527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106688"/>
        <c:crosses val="autoZero"/>
        <c:auto val="1"/>
        <c:lblAlgn val="ctr"/>
        <c:lblOffset val="100"/>
        <c:noMultiLvlLbl val="0"/>
      </c:catAx>
      <c:valAx>
        <c:axId val="9310668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2700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3801804461942266"/>
          <c:y val="0.29388390404687786"/>
          <c:w val="0.260378280839895"/>
          <c:h val="0.26292125984251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6">
              <a:lumMod val="60000"/>
              <a:lumOff val="40000"/>
            </a:schemeClr>
          </a:solidFill>
        </a:ln>
        <a:effectLst/>
        <a:sp3d>
          <a:contourClr>
            <a:schemeClr val="accent1">
              <a:shade val="50000"/>
              <a:tint val="90000"/>
              <a:satMod val="130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9E-3"/>
          <c:y val="2.7906976744186046E-2"/>
          <c:w val="0.875"/>
          <c:h val="0.7892464750045779"/>
        </c:manualLayout>
      </c:layout>
      <c:bar3DChart>
        <c:barDir val="bar"/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 городского бюджета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000" cap="flat" cmpd="sng" algn="ctr">
              <a:solidFill>
                <a:schemeClr val="accent1"/>
              </a:solidFill>
              <a:prstDash val="solid"/>
            </a:ln>
            <a:effectLst>
              <a:glow rad="63500">
                <a:schemeClr val="accent1">
                  <a:alpha val="45000"/>
                  <a:satMod val="120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09-477E-8E04-D931A0BC0D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E76-4EBC-BBDF-412175CCF89E}"/>
              </c:ext>
            </c:extLst>
          </c:dPt>
          <c:dLbls>
            <c:dLbl>
              <c:idx val="0"/>
              <c:layout>
                <c:manualLayout>
                  <c:x val="-2.7777777777777779E-3"/>
                  <c:y val="-2.1366233290606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09-477E-8E04-D931A0BC0DFE}"/>
                </c:ext>
              </c:extLst>
            </c:dLbl>
            <c:dLbl>
              <c:idx val="1"/>
              <c:layout>
                <c:manualLayout>
                  <c:x val="-6.9455380577427824E-4"/>
                  <c:y val="-2.747097601171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6-4EBC-BBDF-412175CCF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_-* #,##0.0\ _₽_-;\-* #,##0.0\ _₽_-;_-* "-"??\ _₽_-;_-@_-</c:formatCode>
                <c:ptCount val="2"/>
                <c:pt idx="0">
                  <c:v>106139.4</c:v>
                </c:pt>
                <c:pt idx="1">
                  <c:v>254323.9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09-477E-8E04-D931A0BC0DFE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000" cap="flat" cmpd="sng" algn="ctr">
              <a:solidFill>
                <a:schemeClr val="accent6"/>
              </a:solidFill>
              <a:prstDash val="solid"/>
            </a:ln>
            <a:effectLst>
              <a:glow rad="63500">
                <a:schemeClr val="accent6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6">
                  <a:tint val="7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9444444444444441E-3"/>
                  <c:y val="-2.0639443325398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09-477E-8E04-D931A0BC0DFE}"/>
                </c:ext>
              </c:extLst>
            </c:dLbl>
            <c:dLbl>
              <c:idx val="1"/>
              <c:layout>
                <c:manualLayout>
                  <c:x val="-2.7777777777777779E-3"/>
                  <c:y val="-3.0595861563816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09-477E-8E04-D931A0BC0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214340.5</c:v>
                </c:pt>
                <c:pt idx="1">
                  <c:v>119459.5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9-477E-8E04-D931A0BC0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351936"/>
        <c:axId val="133593856"/>
        <c:axId val="0"/>
      </c:bar3DChart>
      <c:valAx>
        <c:axId val="133593856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none"/>
        <c:minorTickMark val="none"/>
        <c:tickLblPos val="nextTo"/>
        <c:crossAx val="181351936"/>
        <c:crosses val="autoZero"/>
        <c:crossBetween val="between"/>
      </c:valAx>
      <c:catAx>
        <c:axId val="18135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59385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8711005310382718"/>
          <c:w val="0.99880708661417328"/>
          <c:h val="8.2657388756637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32086614173222E-2"/>
          <c:y val="7.9640297888506406E-2"/>
          <c:w val="0.84358019360178493"/>
          <c:h val="0.82184780077708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Доля, 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25000"/>
                    <a:satMod val="125000"/>
                  </a:schemeClr>
                </a:gs>
                <a:gs pos="40000">
                  <a:schemeClr val="accent6">
                    <a:tint val="55000"/>
                    <a:satMod val="130000"/>
                  </a:schemeClr>
                </a:gs>
                <a:gs pos="50000">
                  <a:schemeClr val="accent6">
                    <a:tint val="59000"/>
                    <a:satMod val="130000"/>
                  </a:schemeClr>
                </a:gs>
                <a:gs pos="65000">
                  <a:schemeClr val="accent6">
                    <a:tint val="55000"/>
                    <a:satMod val="130000"/>
                  </a:schemeClr>
                </a:gs>
                <a:gs pos="100000">
                  <a:schemeClr val="accent6">
                    <a:tint val="20000"/>
                    <a:satMod val="125000"/>
                  </a:schemeClr>
                </a:gs>
              </a:gsLst>
              <a:lin ang="5400000" scaled="0"/>
            </a:gradFill>
            <a:ln w="12000" cap="flat" cmpd="sng" algn="ctr">
              <a:solidFill>
                <a:schemeClr val="accent6"/>
              </a:solidFill>
              <a:prstDash val="solid"/>
            </a:ln>
            <a:effectLst>
              <a:glow rad="63500">
                <a:schemeClr val="accent6">
                  <a:alpha val="45000"/>
                  <a:satMod val="120000"/>
                </a:schemeClr>
              </a:glow>
            </a:effectLst>
          </c:spPr>
          <c:explosion val="25"/>
          <c:dPt>
            <c:idx val="0"/>
            <c:bubble3D val="0"/>
            <c:spPr>
              <a:solidFill>
                <a:srgbClr val="00B0F0"/>
              </a:solidFill>
              <a:ln w="12000" cap="flat" cmpd="sng" algn="ctr">
                <a:solidFill>
                  <a:schemeClr val="accent6"/>
                </a:solidFill>
                <a:prstDash val="solid"/>
              </a:ln>
              <a:effectLst>
                <a:glow rad="63500">
                  <a:schemeClr val="accent6">
                    <a:alpha val="45000"/>
                    <a:satMod val="12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9747-4DE0-91F2-F8CF5DC9A85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000" cap="flat" cmpd="sng" algn="ctr">
                <a:solidFill>
                  <a:schemeClr val="accent6"/>
                </a:solidFill>
                <a:prstDash val="solid"/>
              </a:ln>
              <a:effectLst>
                <a:glow rad="63500">
                  <a:schemeClr val="accent6">
                    <a:alpha val="45000"/>
                    <a:satMod val="12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9747-4DE0-91F2-F8CF5DC9A85F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2000" cap="flat" cmpd="sng" algn="ctr">
                <a:solidFill>
                  <a:schemeClr val="accent6"/>
                </a:solidFill>
                <a:prstDash val="solid"/>
              </a:ln>
              <a:effectLst>
                <a:glow rad="63500">
                  <a:schemeClr val="accent6">
                    <a:alpha val="45000"/>
                    <a:satMod val="12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9747-4DE0-91F2-F8CF5DC9A85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2000" cap="flat" cmpd="sng" algn="ctr">
                <a:solidFill>
                  <a:schemeClr val="accent6"/>
                </a:solidFill>
                <a:prstDash val="solid"/>
              </a:ln>
              <a:effectLst>
                <a:glow rad="63500">
                  <a:schemeClr val="accent6">
                    <a:alpha val="45000"/>
                    <a:satMod val="12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9747-4DE0-91F2-F8CF5DC9A85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000" cap="flat" cmpd="sng" algn="ctr">
                <a:solidFill>
                  <a:schemeClr val="accent6"/>
                </a:solidFill>
                <a:prstDash val="solid"/>
              </a:ln>
              <a:effectLst>
                <a:glow rad="63500">
                  <a:schemeClr val="accent6">
                    <a:alpha val="45000"/>
                    <a:satMod val="12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9747-4DE0-91F2-F8CF5DC9A85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9747-4DE0-91F2-F8CF5DC9A85F}"/>
              </c:ext>
            </c:extLst>
          </c:dPt>
          <c:dLbls>
            <c:dLbl>
              <c:idx val="0"/>
              <c:layout>
                <c:manualLayout>
                  <c:x val="3.1944444444444442E-2"/>
                  <c:y val="-0.217061101786240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47-4DE0-91F2-F8CF5DC9A85F}"/>
                </c:ext>
              </c:extLst>
            </c:dLbl>
            <c:dLbl>
              <c:idx val="1"/>
              <c:layout>
                <c:manualLayout>
                  <c:x val="-5.5555555555555455E-2"/>
                  <c:y val="-0.369769527849689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47-4DE0-91F2-F8CF5DC9A85F}"/>
                </c:ext>
              </c:extLst>
            </c:dLbl>
            <c:dLbl>
              <c:idx val="2"/>
              <c:layout>
                <c:manualLayout>
                  <c:x val="0.17893274278215224"/>
                  <c:y val="-4.24078904938690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47-4DE0-91F2-F8CF5DC9A85F}"/>
                </c:ext>
              </c:extLst>
            </c:dLbl>
            <c:dLbl>
              <c:idx val="3"/>
              <c:layout>
                <c:manualLayout>
                  <c:x val="0.25138888888888888"/>
                  <c:y val="8.48562013181545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7-4DE0-91F2-F8CF5DC9A85F}"/>
                </c:ext>
              </c:extLst>
            </c:dLbl>
            <c:dLbl>
              <c:idx val="4"/>
              <c:layout>
                <c:manualLayout>
                  <c:x val="-9.7531714785651785E-3"/>
                  <c:y val="0.140153902461082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47-4DE0-91F2-F8CF5DC9A85F}"/>
                </c:ext>
              </c:extLst>
            </c:dLbl>
            <c:dLbl>
              <c:idx val="5"/>
              <c:layout>
                <c:manualLayout>
                  <c:x val="-0.13974551618547681"/>
                  <c:y val="-2.69367594652026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47-4DE0-91F2-F8CF5DC9A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НДФЛ</c:v>
                </c:pt>
                <c:pt idx="1">
                  <c:v>Безвозмездные поступления </c:v>
                </c:pt>
                <c:pt idx="2">
                  <c:v>Земельный налог, налог на имущество</c:v>
                </c:pt>
                <c:pt idx="3">
                  <c:v>Доходы от использования имущества</c:v>
                </c:pt>
                <c:pt idx="4">
                  <c:v>Акцизы на нефтепродукты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0.56499999999999995</c:v>
                </c:pt>
                <c:pt idx="1">
                  <c:v>0.32</c:v>
                </c:pt>
                <c:pt idx="2">
                  <c:v>8.7999999999999995E-2</c:v>
                </c:pt>
                <c:pt idx="3">
                  <c:v>1.7999999999999999E-2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47-4DE0-91F2-F8CF5DC9A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4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D4B0-412C-8F6E-F67EA6363D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4B0-412C-8F6E-F67EA6363D93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4B0-412C-8F6E-F67EA6363D93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4B0-412C-8F6E-F67EA6363D93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D4B0-412C-8F6E-F67EA6363D93}"/>
              </c:ext>
            </c:extLst>
          </c:dPt>
          <c:dLbls>
            <c:dLbl>
              <c:idx val="0"/>
              <c:layout>
                <c:manualLayout>
                  <c:x val="0.11741918197725285"/>
                  <c:y val="1.46583255941253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0-412C-8F6E-F67EA6363D93}"/>
                </c:ext>
              </c:extLst>
            </c:dLbl>
            <c:dLbl>
              <c:idx val="1"/>
              <c:layout>
                <c:manualLayout>
                  <c:x val="8.8242125984251962E-2"/>
                  <c:y val="6.17924271351910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0-412C-8F6E-F67EA6363D93}"/>
                </c:ext>
              </c:extLst>
            </c:dLbl>
            <c:dLbl>
              <c:idx val="2"/>
              <c:layout>
                <c:manualLayout>
                  <c:x val="0"/>
                  <c:y val="-0.127838761407858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B0-412C-8F6E-F67EA6363D93}"/>
                </c:ext>
              </c:extLst>
            </c:dLbl>
            <c:dLbl>
              <c:idx val="3"/>
              <c:layout>
                <c:manualLayout>
                  <c:x val="-5.202176290463692E-2"/>
                  <c:y val="4.218366568747417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B0-412C-8F6E-F67EA6363D93}"/>
                </c:ext>
              </c:extLst>
            </c:dLbl>
            <c:dLbl>
              <c:idx val="4"/>
              <c:layout>
                <c:manualLayout>
                  <c:x val="-3.8319444444444448E-2"/>
                  <c:y val="-0.14425601299921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B0-412C-8F6E-F67EA6363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Содержание объектов дорожного хозяйства</c:v>
                </c:pt>
                <c:pt idx="1">
                  <c:v>Разметка объектов дорожного хозяйства </c:v>
                </c:pt>
                <c:pt idx="2">
                  <c:v>Ремонт объектов дорожного хозяйства</c:v>
                </c:pt>
                <c:pt idx="3">
                  <c:v>Благоустройство территории жилой застройки, обустройство мест массового отдыха</c:v>
                </c:pt>
                <c:pt idx="4">
                  <c:v>Содержание дворовых территорий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0.22600000000000001</c:v>
                </c:pt>
                <c:pt idx="1">
                  <c:v>5.0000000000000001E-3</c:v>
                </c:pt>
                <c:pt idx="2">
                  <c:v>0.189</c:v>
                </c:pt>
                <c:pt idx="3">
                  <c:v>0.30599999999999999</c:v>
                </c:pt>
                <c:pt idx="4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B0-412C-8F6E-F67EA6363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4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445E-2"/>
          <c:y val="3.6569517286251164E-2"/>
          <c:w val="0.89027777777777772"/>
          <c:h val="0.87283930367694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6B3-4A03-96B8-4C20F27AB3C7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6B3-4A03-96B8-4C20F27AB3C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6B3-4A03-96B8-4C20F27AB3C7}"/>
              </c:ext>
            </c:extLst>
          </c:dPt>
          <c:dLbls>
            <c:dLbl>
              <c:idx val="0"/>
              <c:layout>
                <c:manualLayout>
                  <c:x val="2.6388779527559057E-2"/>
                  <c:y val="0.770650907427799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сфера (образование, культура и спорт, социальная политика)
7,7%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3-4A03-96B8-4C20F27AB3C7}"/>
                </c:ext>
              </c:extLst>
            </c:dLbl>
            <c:dLbl>
              <c:idx val="1"/>
              <c:layout>
                <c:manualLayout>
                  <c:x val="-0.78055555555555556"/>
                  <c:y val="-0.588091209663258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и дорожное хозяйство
51,0%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B3-4A03-96B8-4C20F27AB3C7}"/>
                </c:ext>
              </c:extLst>
            </c:dLbl>
            <c:dLbl>
              <c:idx val="2"/>
              <c:layout>
                <c:manualLayout>
                  <c:x val="0.74293766404199468"/>
                  <c:y val="9.658205371471670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расходы, расходы на СМИ, мероприятия по мобилизационной подготовке ГО и ЧС, общегородские мероприятия
41,3%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B3-4A03-96B8-4C20F27AB3C7}"/>
                </c:ext>
              </c:extLst>
            </c:dLbl>
            <c:dLbl>
              <c:idx val="3"/>
              <c:layout>
                <c:manualLayout>
                  <c:x val="4.9862368766404201E-2"/>
                  <c:y val="5.6683940670206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B3-4A03-96B8-4C20F27AB3C7}"/>
                </c:ext>
              </c:extLst>
            </c:dLbl>
            <c:dLbl>
              <c:idx val="4"/>
              <c:layout>
                <c:manualLayout>
                  <c:x val="1.2666666666666666E-2"/>
                  <c:y val="0.228658670573155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B3-4A03-96B8-4C20F27AB3C7}"/>
                </c:ext>
              </c:extLst>
            </c:dLbl>
            <c:dLbl>
              <c:idx val="5"/>
              <c:layout>
                <c:manualLayout>
                  <c:x val="2.0131944444444445E-2"/>
                  <c:y val="-0.122592016114264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B3-4A03-96B8-4C20F27AB3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 (образование, культура и спорт, социальная политика)</c:v>
                </c:pt>
                <c:pt idx="1">
                  <c:v>Жилищно-коммунальное и дорожное хозяйство</c:v>
                </c:pt>
                <c:pt idx="2">
                  <c:v>Общегосударственные расходы, расходы на СМИ, мероприятия по мобилизационной подготовке ГО и ЧС, общегородские мероприятия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57.7</c:v>
                </c:pt>
                <c:pt idx="1">
                  <c:v>29.4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B3-4A03-96B8-4C20F27AB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0.59844</cdr:x>
      <cdr:y>0.02926</cdr:y>
    </cdr:from>
    <cdr:to>
      <cdr:x>0.77956</cdr:x>
      <cdr:y>0.0886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72100" y="159792"/>
          <a:ext cx="1656184" cy="324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0.48425</cdr:x>
      <cdr:y>0.00289</cdr:y>
    </cdr:from>
    <cdr:to>
      <cdr:x>0.64962</cdr:x>
      <cdr:y>0.0886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7982" y="15782"/>
          <a:ext cx="1512170" cy="468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373 783,4</a:t>
          </a:r>
        </a:p>
      </cdr:txBody>
    </cdr:sp>
  </cdr:relSizeAnchor>
  <cdr:relSizeAnchor xmlns:cdr="http://schemas.openxmlformats.org/drawingml/2006/chartDrawing">
    <cdr:from>
      <cdr:x>0.41844</cdr:x>
      <cdr:y>0.37109</cdr:y>
    </cdr:from>
    <cdr:to>
      <cdr:x>0.58269</cdr:x>
      <cdr:y>0.44913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26215" y="2026522"/>
          <a:ext cx="1501870" cy="426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320 479,9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</cdr:x>
      <cdr:y>0.18378</cdr:y>
    </cdr:from>
    <cdr:to>
      <cdr:x>0.22438</cdr:x>
      <cdr:y>0.23279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8BC0F410-9094-4A40-B8DA-304D54C970E0}"/>
            </a:ext>
          </a:extLst>
        </cdr:cNvPr>
        <cdr:cNvCxnSpPr/>
      </cdr:nvCxnSpPr>
      <cdr:spPr>
        <a:xfrm xmlns:a="http://schemas.openxmlformats.org/drawingml/2006/main">
          <a:off x="1691680" y="1080120"/>
          <a:ext cx="36004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0.28738</cdr:x>
      <cdr:y>0.71061</cdr:y>
    </cdr:from>
    <cdr:to>
      <cdr:x>0.29525</cdr:x>
      <cdr:y>0.77187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8171D452-8D1A-429A-976A-4926498AEE1F}"/>
            </a:ext>
          </a:extLst>
        </cdr:cNvPr>
        <cdr:cNvCxnSpPr/>
      </cdr:nvCxnSpPr>
      <cdr:spPr>
        <a:xfrm xmlns:a="http://schemas.openxmlformats.org/drawingml/2006/main" flipH="1" flipV="1">
          <a:off x="2627784" y="4176464"/>
          <a:ext cx="7200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0.72837</cdr:x>
      <cdr:y>0.72286</cdr:y>
    </cdr:from>
    <cdr:to>
      <cdr:x>0.7835</cdr:x>
      <cdr:y>0.82088</cdr:y>
    </cdr:to>
    <cdr:cxnSp macro="">
      <cdr:nvCxnSpPr>
        <cdr:cNvPr id="15" name="Прямая со стрелкой 14">
          <a:extLst xmlns:a="http://schemas.openxmlformats.org/drawingml/2006/main">
            <a:ext uri="{FF2B5EF4-FFF2-40B4-BE49-F238E27FC236}">
              <a16:creationId xmlns:a16="http://schemas.microsoft.com/office/drawing/2014/main" id="{DACE7E68-44A1-4F33-9F7A-641C811029D5}"/>
            </a:ext>
          </a:extLst>
        </cdr:cNvPr>
        <cdr:cNvCxnSpPr/>
      </cdr:nvCxnSpPr>
      <cdr:spPr>
        <a:xfrm xmlns:a="http://schemas.openxmlformats.org/drawingml/2006/main" flipH="1" flipV="1">
          <a:off x="6660232" y="4248472"/>
          <a:ext cx="504056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880995" cy="490409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20" y="5"/>
            <a:ext cx="2880995" cy="490409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4B17772B-1DE2-4B7C-BA30-BE087C48EDE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0788"/>
            <a:ext cx="440055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7" tIns="44883" rIns="89767" bIns="448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5"/>
            <a:ext cx="5318760" cy="3848606"/>
          </a:xfrm>
          <a:prstGeom prst="rect">
            <a:avLst/>
          </a:prstGeom>
        </p:spPr>
        <p:txBody>
          <a:bodyPr vert="horz" lIns="89767" tIns="44883" rIns="89767" bIns="448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283830"/>
            <a:ext cx="2880995" cy="490408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20" y="9283830"/>
            <a:ext cx="2880995" cy="490408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5EED3B20-CEAA-401C-B365-FE66F1B2F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7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5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3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9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9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4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2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7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1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0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4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1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DDEBCF"/>
            </a:gs>
            <a:gs pos="87000">
              <a:srgbClr val="9CB86E">
                <a:alpha val="85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40000"/>
                <a:lumOff val="60000"/>
              </a:schemeClr>
            </a:gs>
            <a:gs pos="95333">
              <a:schemeClr val="accent5">
                <a:lumMod val="60000"/>
                <a:lumOff val="4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79" y="980728"/>
            <a:ext cx="9144000" cy="792088"/>
          </a:xfrm>
          <a:effectLst>
            <a:softEdge rad="0"/>
          </a:effectLst>
        </p:spPr>
        <p:txBody>
          <a:bodyPr>
            <a:noAutofit/>
          </a:bodyPr>
          <a:lstStyle/>
          <a:p>
            <a:pPr algn="ctr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700808"/>
            <a:ext cx="9143999" cy="1008112"/>
          </a:xfrm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бюджета </a:t>
            </a:r>
          </a:p>
          <a:p>
            <a:pPr>
              <a:lnSpc>
                <a:spcPct val="7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Кокошкино в городе Москве за 2022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DA6253-B534-0EFF-FDE8-984DC9167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20963" cy="119675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субсидий на содержание объектов дорожного хозяйства и ЖКХ в 2022 году –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118 057,6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40672532"/>
              </p:ext>
            </p:extLst>
          </p:nvPr>
        </p:nvGraphicFramePr>
        <p:xfrm>
          <a:off x="0" y="836712"/>
          <a:ext cx="91745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758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188640"/>
            <a:ext cx="9120963" cy="936104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Кокошкино в 2022 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63919026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33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1"/>
            <a:ext cx="9120963" cy="12404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муниципальным программам и непрограммным направлениям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60" y="1600475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распределены исходя из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необходимости достижения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запланированных индикаторов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конечных результатов по 8-ми муниципальным программам поселения Кокошкино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2868" y="1477365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Непрограммные расходы –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расходы, не вошедшие в мероприятия по муниципальным программам (содержание органов местного самоуправления, муниципальных учреждений, расходы на СМИ, прочее)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2508416"/>
            <a:ext cx="2425004" cy="1064599"/>
          </a:xfrm>
          <a:prstGeom prst="roundRect">
            <a:avLst/>
          </a:prstGeom>
          <a:ln>
            <a:noFill/>
          </a:ln>
          <a:effectLst>
            <a:glow rad="63500">
              <a:srgbClr val="679E2A">
                <a:alpha val="45000"/>
              </a:srgbClr>
            </a:glo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280 968,3 тыс. рублей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260" y="3996594"/>
            <a:ext cx="3311785" cy="800558"/>
          </a:xfrm>
          <a:prstGeom prst="roundRect">
            <a:avLst/>
          </a:prstGeom>
          <a:ln>
            <a:noFill/>
          </a:ln>
          <a:effectLst>
            <a:glow rad="63500">
              <a:srgbClr val="679E2A">
                <a:alpha val="45000"/>
              </a:srgbClr>
            </a:glo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33 630,5 тыс. рублей (12%)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9" y="3977345"/>
            <a:ext cx="3643886" cy="819808"/>
          </a:xfrm>
          <a:prstGeom prst="roundRect">
            <a:avLst/>
          </a:prstGeom>
          <a:ln>
            <a:noFill/>
          </a:ln>
          <a:effectLst>
            <a:glow rad="63500">
              <a:srgbClr val="679E2A">
                <a:alpha val="45000"/>
              </a:srgbClr>
            </a:glo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247 337,8 тыс. рублей (88 %)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220072" y="3573015"/>
            <a:ext cx="924949" cy="368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59834" y="3573015"/>
            <a:ext cx="648070" cy="370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14941"/>
            <a:ext cx="6696744" cy="2282959"/>
          </a:xfrm>
          <a:prstGeom prst="rect">
            <a:avLst/>
          </a:prstGeom>
          <a:ln>
            <a:noFill/>
          </a:ln>
          <a:effectLst>
            <a:softEdge rad="762000"/>
          </a:effectLst>
        </p:spPr>
      </p:pic>
    </p:spTree>
    <p:extLst>
      <p:ext uri="{BB962C8B-B14F-4D97-AF65-F5344CB8AC3E}">
        <p14:creationId xmlns:p14="http://schemas.microsoft.com/office/powerpoint/2010/main" val="55437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0"/>
            <a:ext cx="9120963" cy="105273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муниципальным программам </a:t>
            </a: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(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196752"/>
            <a:ext cx="9144000" cy="3384376"/>
          </a:xfrm>
          <a:prstGeom prst="roundRect">
            <a:avLst/>
          </a:prstGeom>
          <a:ln>
            <a:solidFill>
              <a:srgbClr val="679E2A"/>
            </a:solidFill>
          </a:ln>
          <a:effectLst>
            <a:glow rad="63500">
              <a:srgbClr val="679E2A">
                <a:alpha val="45000"/>
              </a:srgbClr>
            </a:glo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город» - </a:t>
            </a:r>
            <a:r>
              <a:rPr lang="ru-RU" sz="16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594,8</a:t>
            </a:r>
          </a:p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жизнедеятельности населения на территории поселения Кокошкино» - </a:t>
            </a:r>
            <a:r>
              <a:rPr lang="ru-RU" sz="16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1 743,3</a:t>
            </a:r>
          </a:p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и ремонт объектов дорожного хозяйства на территории поселения Кокошкино» - </a:t>
            </a:r>
            <a:r>
              <a:rPr lang="ru-RU" sz="16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8 778,0</a:t>
            </a:r>
          </a:p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«Ремонт муниципального жилого фонда поселения Кокошкино» - </a:t>
            </a:r>
            <a:r>
              <a:rPr lang="ru-RU" sz="16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250,0</a:t>
            </a:r>
          </a:p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территории поселения Кокошкино» - </a:t>
            </a:r>
            <a:r>
              <a:rPr lang="ru-RU" sz="16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13 955,6</a:t>
            </a:r>
          </a:p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«Молодежная политика поселения Кокошкино» - </a:t>
            </a:r>
            <a:r>
              <a:rPr lang="ru-RU" sz="16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1 891,4</a:t>
            </a:r>
          </a:p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в сфере обеспечения досуга населения» - </a:t>
            </a:r>
            <a:r>
              <a:rPr lang="ru-RU" sz="16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6 337,4</a:t>
            </a:r>
          </a:p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1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«Адресная социальная поддержка и социальная помощь отдельным категориям граждан поселения Кокошкино» - </a:t>
            </a:r>
            <a:r>
              <a:rPr lang="ru-RU" sz="16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80,0</a:t>
            </a:r>
          </a:p>
          <a:p>
            <a:pPr>
              <a:lnSpc>
                <a:spcPts val="2100"/>
              </a:lnSpc>
            </a:pPr>
            <a:endParaRPr lang="ru-RU" sz="16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ru-RU" sz="169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3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58337" y="1700808"/>
            <a:ext cx="9120963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подготовлен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сектором поселения Кокошкино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8521" y="4005064"/>
            <a:ext cx="9120963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49200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–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Гущина Галина Васильевна</a:t>
            </a:r>
          </a:p>
          <a:p>
            <a:pPr algn="ctr"/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д.п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Кокошкино, ул. Школьная, д. 4а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 (495) 150-80-82</a:t>
            </a:r>
          </a:p>
          <a:p>
            <a:pPr algn="ctr">
              <a:lnSpc>
                <a:spcPct val="120000"/>
              </a:lnSpc>
            </a:pP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fin-kokoshkino@mail.ru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15FCE1-DE9D-B02E-A250-AB5524DDE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84" y="188640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1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68" y="31440"/>
            <a:ext cx="8923750" cy="687610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62732" y="2520200"/>
            <a:ext cx="3454494" cy="142388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 на  оказание муниципальных услуг учреждениями, культуры, физической культуры и спорта, ЖКХ, ремонт дорог, социальные выплаты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46" y="2544284"/>
            <a:ext cx="3106151" cy="138710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безвозмездные поступления)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1548857" y="1777515"/>
            <a:ext cx="2030938" cy="537106"/>
          </a:xfrm>
          <a:prstGeom prst="curvedDownArrow">
            <a:avLst/>
          </a:prstGeom>
          <a:solidFill>
            <a:srgbClr val="6B7D27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56263">
            <a:off x="5273640" y="1846725"/>
            <a:ext cx="2031024" cy="535304"/>
          </a:xfrm>
          <a:prstGeom prst="curvedDownArrow">
            <a:avLst/>
          </a:prstGeom>
          <a:solidFill>
            <a:srgbClr val="6B7D27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7250" y="4829090"/>
            <a:ext cx="922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955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6474" y="4801280"/>
            <a:ext cx="99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1248" y="5157192"/>
            <a:ext cx="28438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b="1" dirty="0">
                <a:solidFill>
                  <a:srgbClr val="4955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8257" y="5229200"/>
            <a:ext cx="27991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</a:p>
          <a:p>
            <a:pPr algn="ctr"/>
            <a:r>
              <a:rPr lang="ru-RU" sz="2000" b="1" dirty="0">
                <a:solidFill>
                  <a:srgbClr val="4955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31837" y="5480357"/>
            <a:ext cx="2843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Сбалансированный  бюджет </a:t>
            </a:r>
          </a:p>
          <a:p>
            <a:pPr algn="ctr"/>
            <a:r>
              <a:rPr lang="ru-RU" sz="2000" b="1" dirty="0">
                <a:solidFill>
                  <a:srgbClr val="4955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257" y="692696"/>
            <a:ext cx="9143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финансовый план, обобщающий доходы и расходы, предназначенные для финансового обеспечения задач и функций государства и местного самоуправления. </a:t>
            </a: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 составляется и утверждается сроком на три года.</a:t>
            </a:r>
          </a:p>
        </p:txBody>
      </p:sp>
      <p:pic>
        <p:nvPicPr>
          <p:cNvPr id="8" name="Picture 4" descr="https://st2.depositphotos.com/1378583/5311/v/950/depositphotos_53116051-stock-illustration-law-educatio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12" y="2362916"/>
            <a:ext cx="2899232" cy="262303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1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5">
                <a:lumMod val="20000"/>
                <a:lumOff val="80000"/>
              </a:schemeClr>
            </a:gs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188640"/>
            <a:ext cx="9085467" cy="115212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отчет об исполнении бюджета поселения Кокошкино</a:t>
            </a:r>
          </a:p>
        </p:txBody>
      </p:sp>
      <p:sp>
        <p:nvSpPr>
          <p:cNvPr id="12" name="Подзаголовок 6"/>
          <p:cNvSpPr txBox="1">
            <a:spLocks/>
          </p:cNvSpPr>
          <p:nvPr/>
        </p:nvSpPr>
        <p:spPr>
          <a:xfrm>
            <a:off x="0" y="1268760"/>
            <a:ext cx="9144000" cy="3168352"/>
          </a:xfrm>
          <a:prstGeom prst="rect">
            <a:avLst/>
          </a:prstGeom>
          <a:effectLst>
            <a:glow rad="1905000">
              <a:schemeClr val="accent1">
                <a:alpha val="0"/>
              </a:schemeClr>
            </a:glow>
            <a:outerShdw blurRad="1270000" dist="2540000" dir="21540000" sx="200000" sy="200000" algn="ctr" rotWithShape="0">
              <a:srgbClr val="000000">
                <a:alpha val="0"/>
              </a:srgbClr>
            </a:outerShdw>
            <a:reflection blurRad="1231900" stA="0" endPos="65000" dist="1270000" dir="5400000" sy="-100000" algn="bl" rotWithShape="0"/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685800">
              <a:lnSpc>
                <a:spcPct val="90000"/>
              </a:lnSpc>
              <a:spcBef>
                <a:spcPts val="1200"/>
              </a:spcBef>
              <a:buClr>
                <a:srgbClr val="5B9BD5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отчете об исполнении бюджета указывается структура и сумма доходов поступивших в бюджет, направления расходования денежных средств, а также данные об источниках финансирования дефицита бюджета в соответствии с бюджетной классификацией Российской Федерации.</a:t>
            </a:r>
          </a:p>
          <a:p>
            <a:pPr marL="457200" indent="-457200" algn="just" defTabSz="685800">
              <a:lnSpc>
                <a:spcPct val="90000"/>
              </a:lnSpc>
              <a:spcBef>
                <a:spcPts val="1200"/>
              </a:spcBef>
              <a:buClr>
                <a:srgbClr val="5B9BD5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Годовой отчет об исполнении бюджета рассматривается Советом депутатов и утверждается решением Совета депутатов поселения Кокошкино. </a:t>
            </a:r>
          </a:p>
        </p:txBody>
      </p:sp>
      <p:pic>
        <p:nvPicPr>
          <p:cNvPr id="3074" name="Picture 2" descr="C:\Users\Timofeeva\Desktop\троицк фото\big_397fff5232f96c83cbf334f8449c853d7776e7281a773714a7512dfd097e5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704856" cy="2939523"/>
          </a:xfrm>
          <a:prstGeom prst="rect">
            <a:avLst/>
          </a:prstGeom>
          <a:noFill/>
          <a:effectLst>
            <a:softEdge rad="787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3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537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поселения Кокошкино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768868084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54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692" y="382352"/>
            <a:ext cx="9045142" cy="2832348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  <a:reflection stA="82000" endPos="65000" dist="50800" dir="5400000" sy="-100000" algn="bl" rotWithShape="0"/>
            <a:softEdge rad="1143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019"/>
            <a:ext cx="9144000" cy="86827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бюджета поселения Кокошкино за 2022 год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106" y="986256"/>
            <a:ext cx="145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306980"/>
              </p:ext>
            </p:extLst>
          </p:nvPr>
        </p:nvGraphicFramePr>
        <p:xfrm>
          <a:off x="11759" y="1313153"/>
          <a:ext cx="9106075" cy="4948458"/>
        </p:xfrm>
        <a:graphic>
          <a:graphicData uri="http://schemas.openxmlformats.org/drawingml/2006/table">
            <a:tbl>
              <a:tblPr/>
              <a:tblGrid>
                <a:gridCol w="290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Утвержденный план </a:t>
                      </a: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Фактическое исполнение  </a:t>
                      </a: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26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Доходная часть бюджета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Общий объем доходов, </a:t>
                      </a:r>
                    </a:p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 т. ч.: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380 925,1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373 783,4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98,1 %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254 598,4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254 323,9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99,9 %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126 326,7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119 459,5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94,6 %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50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Расходная часть бюджета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Общий объем расходов, </a:t>
                      </a:r>
                    </a:p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 т. ч.: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303 553,2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280 968,3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92,6 %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Дефицит (-) / профицит (+)                      без учета межбюджетных трансфертов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77 371,9</a:t>
                      </a:r>
                    </a:p>
                    <a:p>
                      <a:pPr marL="0" algn="r" defTabSz="685800" rtl="0" eaLnBrk="1" fontAlgn="t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92 815,1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800" b="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80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20963" cy="936104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бюджета поселения за 2020-2021 годы (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рублей)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278738970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 rot="16200000">
            <a:off x="4824028" y="-664610"/>
            <a:ext cx="288032" cy="54006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4175956" y="1941483"/>
            <a:ext cx="288032" cy="4104456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83868" y="28429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(68,0 %)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2798" y="478405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(33,1 %)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478405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(66,9 %)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284295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(32,0 %)</a:t>
            </a:r>
          </a:p>
        </p:txBody>
      </p:sp>
    </p:spTree>
    <p:extLst>
      <p:ext uri="{BB962C8B-B14F-4D97-AF65-F5344CB8AC3E}">
        <p14:creationId xmlns:p14="http://schemas.microsoft.com/office/powerpoint/2010/main" val="376288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232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доходной части бюджета поселения в 2022 году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рублей)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949212"/>
            <a:ext cx="4848530" cy="15436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– 247 561,6: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211 049,3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3 488,7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– 12 639,1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– 20 384,5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416" y="2996952"/>
            <a:ext cx="8428024" cy="13681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– 6 762,3: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муниципального имущества – 3 148,4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от использования муниципальной собственности – 3 570,4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поступающие в порядке возмещения расходов – 43,5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943" y="4869160"/>
            <a:ext cx="8954780" cy="122413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– 119 459,5: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других бюджетов бюджетной системы РФ – 118 057,6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из других бюджетов бюджетной системы РФ – 594,8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 – 807,1</a:t>
            </a:r>
          </a:p>
        </p:txBody>
      </p:sp>
      <p:pic>
        <p:nvPicPr>
          <p:cNvPr id="2054" name="Picture 6" descr="C:\Users\Timofeeva\Desktop\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50724"/>
            <a:ext cx="3472506" cy="1988199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92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6" y="175731"/>
            <a:ext cx="9120963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Кокошкино в 2022 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5368322"/>
              </p:ext>
            </p:extLst>
          </p:nvPr>
        </p:nvGraphicFramePr>
        <p:xfrm>
          <a:off x="0" y="980728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01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5">
                <a:lumMod val="20000"/>
                <a:lumOff val="80000"/>
              </a:schemeClr>
            </a:gs>
            <a:gs pos="87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межбюджетных трансфертов бюджета поселения в 2022 году (119 459,5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рублей)</a:t>
            </a:r>
            <a:endParaRPr lang="ru-RU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985" y="1507892"/>
            <a:ext cx="3861951" cy="810602"/>
          </a:xfrm>
          <a:prstGeom prst="roundRect">
            <a:avLst/>
          </a:prstGeom>
          <a:solidFill>
            <a:srgbClr val="D5E7FF"/>
          </a:soli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содержание объектов дорожного хозяйства и ЖКХ –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98,8%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118 057,6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4235" y="1507892"/>
            <a:ext cx="3856133" cy="829254"/>
          </a:xfrm>
          <a:prstGeom prst="roundRect">
            <a:avLst/>
          </a:prstGeom>
          <a:solidFill>
            <a:srgbClr val="D5E7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осуществление первичного воинского учета –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0,5%                  (594,8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5379" y="5229200"/>
            <a:ext cx="6264696" cy="1152128"/>
          </a:xfrm>
          <a:prstGeom prst="roundRect">
            <a:avLst/>
          </a:prstGeom>
          <a:solidFill>
            <a:srgbClr val="D5E7FF"/>
          </a:solidFill>
          <a:ln>
            <a:solidFill>
              <a:srgbClr val="6B7D27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 в целях стимулирования в связи с увеличением интенсивности работы при реализации мероприятий по развитию территорий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ТиНАО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 (807,1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руб.) </a:t>
            </a:r>
          </a:p>
        </p:txBody>
      </p:sp>
      <p:pic>
        <p:nvPicPr>
          <p:cNvPr id="1026" name="Picture 2" descr="C:\Users\Timofeeva\Desktop\картинки\eb044cc7ae2038fac3ed66b6eb5ed3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73" y="2679337"/>
            <a:ext cx="1757908" cy="1897736"/>
          </a:xfrm>
          <a:prstGeom prst="rect">
            <a:avLst/>
          </a:prstGeom>
          <a:noFill/>
          <a:effectLst>
            <a:glow rad="63500">
              <a:schemeClr val="accent6">
                <a:lumMod val="60000"/>
                <a:lumOff val="40000"/>
                <a:alpha val="95000"/>
              </a:schemeClr>
            </a:glow>
            <a:reflection endPos="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трелка вниз 31"/>
          <p:cNvSpPr/>
          <p:nvPr/>
        </p:nvSpPr>
        <p:spPr>
          <a:xfrm rot="7847782">
            <a:off x="3231991" y="2339948"/>
            <a:ext cx="322307" cy="506659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46573" y="4628173"/>
            <a:ext cx="322307" cy="506659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3878585">
            <a:off x="5641808" y="2349310"/>
            <a:ext cx="322307" cy="506659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66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7179</TotalTime>
  <Words>767</Words>
  <Application>Microsoft Office PowerPoint</Application>
  <PresentationFormat>Экран (4:3)</PresentationFormat>
  <Paragraphs>127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Wingdings</vt:lpstr>
      <vt:lpstr>Calibri</vt:lpstr>
      <vt:lpstr>Arial</vt:lpstr>
      <vt:lpstr>Calibri Light</vt:lpstr>
      <vt:lpstr>Тема Office</vt:lpstr>
      <vt:lpstr>БЮДЖЕТ ДЛЯ ГРАЖДАН</vt:lpstr>
      <vt:lpstr>Понятие бюджета</vt:lpstr>
      <vt:lpstr>Что такое отчет об исполнении бюджета поселения Кокошкино</vt:lpstr>
      <vt:lpstr>Исполнение бюджета поселения Кокошкино</vt:lpstr>
      <vt:lpstr>Основные показатели исполнения бюджета поселения Кокошкино за 2022 год</vt:lpstr>
      <vt:lpstr>Динамика поступления доходов бюджета поселения за 2020-2021 годы (тыс рублей)</vt:lpstr>
      <vt:lpstr>Формирование доходной части бюджета поселения в 2022 году (тыс рублей)</vt:lpstr>
      <vt:lpstr>Структура доходов бюджета  поселения Кокошкино в 2022 году</vt:lpstr>
      <vt:lpstr>Структура межбюджетных трансфертов бюджета поселения в 2022 году (119 459,5 тыс рублей)</vt:lpstr>
      <vt:lpstr>Распределение субсидий на содержание объектов дорожного хозяйства и ЖКХ в 2022 году –  118 057,6 тыс рублей</vt:lpstr>
      <vt:lpstr>Структура расходов бюджета  поселения Кокошкино в 2022 году</vt:lpstr>
      <vt:lpstr>Структура расходов бюджета по муниципальным программам и непрограммным направлениям  в 2022 году</vt:lpstr>
      <vt:lpstr>Расходы по муниципальным программам  за 2022 год (тыс рублей)</vt:lpstr>
      <vt:lpstr>Материал подготовлен  финансово-экономическим сектором поселения Кокошкино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xoll2</dc:creator>
  <cp:lastModifiedBy>GalinaV</cp:lastModifiedBy>
  <cp:revision>401</cp:revision>
  <cp:lastPrinted>2023-03-20T12:02:30Z</cp:lastPrinted>
  <dcterms:created xsi:type="dcterms:W3CDTF">2019-04-22T07:28:46Z</dcterms:created>
  <dcterms:modified xsi:type="dcterms:W3CDTF">2023-05-25T14:45:18Z</dcterms:modified>
</cp:coreProperties>
</file>